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
  </p:notesMasterIdLst>
  <p:sldIdLst>
    <p:sldId id="256" r:id="rId2"/>
    <p:sldId id="274" r:id="rId3"/>
    <p:sldId id="275" r:id="rId4"/>
    <p:sldId id="291" r:id="rId5"/>
    <p:sldId id="292" r:id="rId6"/>
    <p:sldId id="294" r:id="rId7"/>
    <p:sldId id="295" r:id="rId8"/>
    <p:sldId id="276" r:id="rId9"/>
    <p:sldId id="280" r:id="rId10"/>
    <p:sldId id="299" r:id="rId11"/>
    <p:sldId id="298" r:id="rId12"/>
    <p:sldId id="281" r:id="rId13"/>
    <p:sldId id="282" r:id="rId14"/>
    <p:sldId id="283" r:id="rId15"/>
    <p:sldId id="284" r:id="rId16"/>
    <p:sldId id="287" r:id="rId17"/>
    <p:sldId id="297" r:id="rId18"/>
    <p:sldId id="300" r:id="rId19"/>
    <p:sldId id="289"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410" autoAdjust="0"/>
  </p:normalViewPr>
  <p:slideViewPr>
    <p:cSldViewPr snapToGrid="0">
      <p:cViewPr varScale="1">
        <p:scale>
          <a:sx n="52" d="100"/>
          <a:sy n="52" d="100"/>
        </p:scale>
        <p:origin x="67" y="317"/>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11/17/2019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part g and h, we use the same approaches as we did on the last two projects to calculate the price of European option</a:t>
            </a:r>
          </a:p>
          <a:p>
            <a:pPr marL="171450" indent="-171450">
              <a:buFont typeface="Arial" panose="020B0604020202020204" pitchFamily="34" charset="0"/>
              <a:buChar char="•"/>
            </a:pPr>
            <a:r>
              <a:rPr lang="en-US" dirty="0"/>
              <a:t>And for Monte Carlo with Antithetic variates, the option price is $77.9056 and for Monte Carlo with Control Variates, the option price is $77.8381</a:t>
            </a:r>
          </a:p>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a:p>
        </p:txBody>
      </p:sp>
    </p:spTree>
    <p:extLst>
      <p:ext uri="{BB962C8B-B14F-4D97-AF65-F5344CB8AC3E}">
        <p14:creationId xmlns:p14="http://schemas.microsoft.com/office/powerpoint/2010/main" val="28405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this table we can see that in general all the methods give us similar option prices but the A</a:t>
            </a:r>
            <a:r>
              <a:rPr lang="en-US" altLang="zh-CN" dirty="0"/>
              <a:t>ntithetic variates method and the control variates method</a:t>
            </a:r>
            <a:r>
              <a:rPr lang="en-US" dirty="0"/>
              <a:t> help us to reduce the variance.</a:t>
            </a:r>
          </a:p>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16</a:t>
            </a:fld>
            <a:endParaRPr lang="en-US"/>
          </a:p>
        </p:txBody>
      </p:sp>
    </p:spTree>
    <p:extLst>
      <p:ext uri="{BB962C8B-B14F-4D97-AF65-F5344CB8AC3E}">
        <p14:creationId xmlns:p14="http://schemas.microsoft.com/office/powerpoint/2010/main" val="30761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table here gives us a closer look of the performance of those three methods. As we can see here all the methods give different option prices, absolute errors, and standard deviation.  As we increase the number of the steps, the corresponding absolute error is getting smaller which means the option price derived from each method converges to the correct price. Moreover, we can see the decrease in the standard deviation as we increase the number of the steps. </a:t>
            </a:r>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a:p>
        </p:txBody>
      </p:sp>
    </p:spTree>
    <p:extLst>
      <p:ext uri="{BB962C8B-B14F-4D97-AF65-F5344CB8AC3E}">
        <p14:creationId xmlns:p14="http://schemas.microsoft.com/office/powerpoint/2010/main" val="36849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estimate the implied volatility, we get the following data here from Yahoo Finance, and then plug those numbers in to the Black-Scholes model, and back solve the equation to get the implied volatility which is around 0.2832.</a:t>
            </a:r>
          </a:p>
          <a:p>
            <a:r>
              <a:rPr lang="en-US" dirty="0"/>
              <a:t>However, based on Yahoo Finance, the implied volatility should be around 0.3021 which is different from the one we got. The difference is because we use different r here. If we use the similar backward solving method, we can get that our estimated r which is 0.0068 and then the annual r should be about 0.0226 which is different from the r setting by the Federal reserve.</a:t>
            </a:r>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280797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Theoretically, historical volatility is annualized standard deviation of past stick price movement and implied volatility is derived from an option’s price and shows what the market implied about the stock’s volatility in the future, so they have different roles when we make trading strategies. And in this graph, we put Amazon’s one year historical volatility and implied volatility together and we can clearly see the different movement of those two volatilities. </a:t>
            </a:r>
          </a:p>
        </p:txBody>
      </p:sp>
      <p:sp>
        <p:nvSpPr>
          <p:cNvPr id="4" name="Slide Number Placeholder 3"/>
          <p:cNvSpPr>
            <a:spLocks noGrp="1"/>
          </p:cNvSpPr>
          <p:nvPr>
            <p:ph type="sldNum" sz="quarter" idx="5"/>
          </p:nvPr>
        </p:nvSpPr>
        <p:spPr/>
        <p:txBody>
          <a:bodyPr/>
          <a:lstStyle/>
          <a:p>
            <a:fld id="{5A226AB8-ACBE-42E6-92F5-667EDDCD9652}" type="slidenum">
              <a:rPr lang="en-US" smtClean="0"/>
              <a:t>19</a:t>
            </a:fld>
            <a:endParaRPr lang="en-US"/>
          </a:p>
        </p:txBody>
      </p:sp>
    </p:spTree>
    <p:extLst>
      <p:ext uri="{BB962C8B-B14F-4D97-AF65-F5344CB8AC3E}">
        <p14:creationId xmlns:p14="http://schemas.microsoft.com/office/powerpoint/2010/main" val="3873573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11/17/2019</a:t>
            </a:fld>
            <a:endParaRPr lang="en-US"/>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11/17/2019</a:t>
            </a:fld>
            <a:endParaRPr lang="en-US"/>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8.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34.sv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3.gif"/><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042899"/>
            <a:ext cx="5786662" cy="2031325"/>
          </a:xfrm>
          <a:prstGeom prst="rect">
            <a:avLst/>
          </a:prstGeom>
          <a:noFill/>
        </p:spPr>
        <p:txBody>
          <a:bodyPr wrap="square" lIns="0" tIns="0" rIns="0" bIns="0" rtlCol="0" anchor="ctr">
            <a:spAutoFit/>
          </a:bodyPr>
          <a:lstStyle/>
          <a:p>
            <a:r>
              <a:rPr lang="en-US" sz="6000" b="1">
                <a:solidFill>
                  <a:schemeClr val="bg1"/>
                </a:solidFill>
                <a:latin typeface="+mj-lt"/>
              </a:rPr>
              <a:t>Project 4</a:t>
            </a:r>
            <a:r>
              <a:rPr lang="en-US" sz="6600" b="1">
                <a:solidFill>
                  <a:schemeClr val="bg1"/>
                </a:solidFill>
                <a:latin typeface="+mj-lt"/>
              </a:rPr>
              <a:t>         </a:t>
            </a:r>
          </a:p>
          <a:p>
            <a:r>
              <a:rPr lang="en-US" sz="6600">
                <a:solidFill>
                  <a:schemeClr val="bg1"/>
                </a:solidFill>
                <a:latin typeface="+mj-lt"/>
              </a:rPr>
              <a:t>Math512</a:t>
            </a:r>
            <a:endParaRPr lang="en-US" sz="600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246221"/>
          </a:xfrm>
          <a:prstGeom prst="rect">
            <a:avLst/>
          </a:prstGeom>
          <a:noFill/>
        </p:spPr>
        <p:txBody>
          <a:bodyPr wrap="square" lIns="0" tIns="0" rIns="0" bIns="0" rtlCol="0">
            <a:spAutoFit/>
          </a:bodyPr>
          <a:lstStyle/>
          <a:p>
            <a:r>
              <a:rPr lang="en-US" sz="1600" err="1">
                <a:solidFill>
                  <a:schemeClr val="bg1"/>
                </a:solidFill>
              </a:rPr>
              <a:t>Qinying</a:t>
            </a:r>
            <a:r>
              <a:rPr lang="en-US" sz="1600">
                <a:solidFill>
                  <a:schemeClr val="bg1"/>
                </a:solidFill>
              </a:rPr>
              <a:t> He, Ruxin </a:t>
            </a:r>
            <a:r>
              <a:rPr lang="en-US" sz="1600" err="1">
                <a:solidFill>
                  <a:schemeClr val="bg1"/>
                </a:solidFill>
              </a:rPr>
              <a:t>Jin</a:t>
            </a:r>
            <a:r>
              <a:rPr lang="en-US" sz="1600">
                <a:solidFill>
                  <a:schemeClr val="bg1"/>
                </a:solidFill>
              </a:rPr>
              <a:t>, </a:t>
            </a:r>
            <a:r>
              <a:rPr lang="en-US" sz="1600" err="1">
                <a:solidFill>
                  <a:schemeClr val="bg1"/>
                </a:solidFill>
              </a:rPr>
              <a:t>Zhiyang</a:t>
            </a:r>
            <a:r>
              <a:rPr lang="en-US" sz="1600">
                <a:solidFill>
                  <a:schemeClr val="bg1"/>
                </a:solidFill>
              </a:rPr>
              <a:t> Wei</a:t>
            </a: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10</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571117" y="548681"/>
            <a:ext cx="9264193" cy="984885"/>
          </a:xfrm>
          <a:prstGeom prst="rect">
            <a:avLst/>
          </a:prstGeom>
          <a:noFill/>
        </p:spPr>
        <p:txBody>
          <a:bodyPr wrap="square" lIns="0" tIns="0" rIns="0" bIns="0" rtlCol="0" anchor="ctr">
            <a:spAutoFit/>
          </a:bodyPr>
          <a:lstStyle/>
          <a:p>
            <a:pPr algn="ctr"/>
            <a:r>
              <a:rPr lang="en-US" sz="3200" dirty="0">
                <a:latin typeface="+mj-lt"/>
              </a:rPr>
              <a:t>c) </a:t>
            </a:r>
            <a:r>
              <a:rPr lang="en-US" sz="3200" b="1" dirty="0">
                <a:latin typeface="+mj-lt"/>
              </a:rPr>
              <a:t>Convergence Rate </a:t>
            </a:r>
            <a:r>
              <a:rPr lang="en-US" sz="3200" dirty="0">
                <a:latin typeface="+mj-lt"/>
              </a:rPr>
              <a:t>of</a:t>
            </a:r>
            <a:r>
              <a:rPr lang="en-US" sz="3200" b="1" dirty="0">
                <a:latin typeface="+mj-lt"/>
              </a:rPr>
              <a:t> </a:t>
            </a:r>
            <a:r>
              <a:rPr lang="en-US" sz="3200" dirty="0">
                <a:latin typeface="+mj-lt"/>
              </a:rPr>
              <a:t>Binomial Tree Approach </a:t>
            </a:r>
            <a:endParaRPr lang="en-US" sz="3600" dirty="0">
              <a:latin typeface="+mj-lt"/>
            </a:endParaRPr>
          </a:p>
        </p:txBody>
      </p:sp>
      <p:grpSp>
        <p:nvGrpSpPr>
          <p:cNvPr id="6" name="Group 5">
            <a:extLst>
              <a:ext uri="{FF2B5EF4-FFF2-40B4-BE49-F238E27FC236}">
                <a16:creationId xmlns:a16="http://schemas.microsoft.com/office/drawing/2014/main" id="{BE266B6E-A3E1-4E83-A284-AE89ACE4BF4F}"/>
              </a:ext>
              <a:ext uri="{C183D7F6-B498-43B3-948B-1728B52AA6E4}">
                <adec:decorative xmlns:adec="http://schemas.microsoft.com/office/drawing/2017/decorative" val="1"/>
              </a:ext>
            </a:extLst>
          </p:cNvPr>
          <p:cNvGrpSpPr/>
          <p:nvPr/>
        </p:nvGrpSpPr>
        <p:grpSpPr>
          <a:xfrm>
            <a:off x="3945624" y="1708132"/>
            <a:ext cx="4343400" cy="4362633"/>
            <a:chOff x="3913188" y="1580968"/>
            <a:chExt cx="4343400" cy="4362633"/>
          </a:xfrm>
        </p:grpSpPr>
        <p:grpSp>
          <p:nvGrpSpPr>
            <p:cNvPr id="15" name="Group 14">
              <a:extLst>
                <a:ext uri="{FF2B5EF4-FFF2-40B4-BE49-F238E27FC236}">
                  <a16:creationId xmlns:a16="http://schemas.microsoft.com/office/drawing/2014/main" id="{E430D05E-E542-4A7A-820D-1D7456314943}"/>
                </a:ext>
              </a:extLst>
            </p:cNvPr>
            <p:cNvGrpSpPr/>
            <p:nvPr/>
          </p:nvGrpSpPr>
          <p:grpSpPr>
            <a:xfrm>
              <a:off x="3913188" y="1580968"/>
              <a:ext cx="4343400" cy="4362633"/>
              <a:chOff x="3913188" y="1580968"/>
              <a:chExt cx="4343400" cy="4362633"/>
            </a:xfrm>
            <a:effectLst/>
          </p:grpSpPr>
          <p:sp>
            <p:nvSpPr>
              <p:cNvPr id="16" name="Freeform 5">
                <a:hlinkClick r:id="rId2" action="ppaction://hlinksldjump"/>
                <a:extLst>
                  <a:ext uri="{FF2B5EF4-FFF2-40B4-BE49-F238E27FC236}">
                    <a16:creationId xmlns:a16="http://schemas.microsoft.com/office/drawing/2014/main" id="{21FBD271-8B92-4637-8B26-873FB982AA11}"/>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6">
                <a:hlinkClick r:id="rId3" action="ppaction://hlinksldjump"/>
                <a:extLst>
                  <a:ext uri="{FF2B5EF4-FFF2-40B4-BE49-F238E27FC236}">
                    <a16:creationId xmlns:a16="http://schemas.microsoft.com/office/drawing/2014/main" id="{73F932C8-AF28-4A7B-BDA9-82D3B71F3E49}"/>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7">
                <a:hlinkClick r:id="rId4" action="ppaction://hlinksldjump"/>
                <a:extLst>
                  <a:ext uri="{FF2B5EF4-FFF2-40B4-BE49-F238E27FC236}">
                    <a16:creationId xmlns:a16="http://schemas.microsoft.com/office/drawing/2014/main" id="{6D8DACB5-7050-41E1-9B1A-9174CA70A4FA}"/>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8">
                <a:extLst>
                  <a:ext uri="{FF2B5EF4-FFF2-40B4-BE49-F238E27FC236}">
                    <a16:creationId xmlns:a16="http://schemas.microsoft.com/office/drawing/2014/main" id="{911C8ACA-A542-4D08-9126-B96D0F71B43B}"/>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31">
              <a:extLst>
                <a:ext uri="{FF2B5EF4-FFF2-40B4-BE49-F238E27FC236}">
                  <a16:creationId xmlns:a16="http://schemas.microsoft.com/office/drawing/2014/main" id="{745DC8CE-88A3-43D3-9F62-45AA3B8D0820}"/>
                </a:ext>
                <a:ext uri="{C183D7F6-B498-43B3-948B-1728B52AA6E4}">
                  <adec:decorative xmlns:adec="http://schemas.microsoft.com/office/drawing/2017/decorative" val="1"/>
                </a:ext>
              </a:extLst>
            </p:cNvPr>
            <p:cNvSpPr/>
            <p:nvPr/>
          </p:nvSpPr>
          <p:spPr>
            <a:xfrm flipV="1">
              <a:off x="4518819"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17">
              <a:extLst>
                <a:ext uri="{FF2B5EF4-FFF2-40B4-BE49-F238E27FC236}">
                  <a16:creationId xmlns:a16="http://schemas.microsoft.com/office/drawing/2014/main" id="{061A6E45-BB1D-4A8A-961A-6B52A2FBFEE9}"/>
                </a:ext>
              </a:extLst>
            </p:cNvPr>
            <p:cNvSpPr>
              <a:spLocks/>
            </p:cNvSpPr>
            <p:nvPr/>
          </p:nvSpPr>
          <p:spPr bwMode="auto">
            <a:xfrm>
              <a:off x="7220300" y="2251872"/>
              <a:ext cx="320832" cy="280819"/>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3" name="Group 32">
              <a:extLst>
                <a:ext uri="{FF2B5EF4-FFF2-40B4-BE49-F238E27FC236}">
                  <a16:creationId xmlns:a16="http://schemas.microsoft.com/office/drawing/2014/main" id="{4A7A1373-6F5C-4BA2-8E1A-5097878CB268}"/>
                </a:ext>
              </a:extLst>
            </p:cNvPr>
            <p:cNvGrpSpPr/>
            <p:nvPr/>
          </p:nvGrpSpPr>
          <p:grpSpPr>
            <a:xfrm>
              <a:off x="4663791" y="4945150"/>
              <a:ext cx="278695" cy="278695"/>
              <a:chOff x="4549775" y="4899025"/>
              <a:chExt cx="455613" cy="455613"/>
            </a:xfrm>
            <a:solidFill>
              <a:schemeClr val="bg1"/>
            </a:solidFill>
            <a:effectLst/>
          </p:grpSpPr>
          <p:sp>
            <p:nvSpPr>
              <p:cNvPr id="34" name="Freeform 21" descr="This image is an icon of a presentation board. ">
                <a:extLst>
                  <a:ext uri="{FF2B5EF4-FFF2-40B4-BE49-F238E27FC236}">
                    <a16:creationId xmlns:a16="http://schemas.microsoft.com/office/drawing/2014/main" id="{B0AB35E0-D347-40DF-B5E3-6F38798D867E}"/>
                  </a:ext>
                </a:extLst>
              </p:cNvPr>
              <p:cNvSpPr>
                <a:spLocks noEditPoints="1"/>
              </p:cNvSpPr>
              <p:nvPr/>
            </p:nvSpPr>
            <p:spPr bwMode="auto">
              <a:xfrm>
                <a:off x="4549775" y="4899025"/>
                <a:ext cx="455613" cy="455613"/>
              </a:xfrm>
              <a:custGeom>
                <a:avLst/>
                <a:gdLst>
                  <a:gd name="T0" fmla="*/ 236 w 240"/>
                  <a:gd name="T1" fmla="*/ 0 h 240"/>
                  <a:gd name="T2" fmla="*/ 4 w 240"/>
                  <a:gd name="T3" fmla="*/ 0 h 240"/>
                  <a:gd name="T4" fmla="*/ 0 w 240"/>
                  <a:gd name="T5" fmla="*/ 4 h 240"/>
                  <a:gd name="T6" fmla="*/ 0 w 240"/>
                  <a:gd name="T7" fmla="*/ 156 h 240"/>
                  <a:gd name="T8" fmla="*/ 4 w 240"/>
                  <a:gd name="T9" fmla="*/ 160 h 240"/>
                  <a:gd name="T10" fmla="*/ 116 w 240"/>
                  <a:gd name="T11" fmla="*/ 160 h 240"/>
                  <a:gd name="T12" fmla="*/ 116 w 240"/>
                  <a:gd name="T13" fmla="*/ 186 h 240"/>
                  <a:gd name="T14" fmla="*/ 69 w 240"/>
                  <a:gd name="T15" fmla="*/ 233 h 240"/>
                  <a:gd name="T16" fmla="*/ 69 w 240"/>
                  <a:gd name="T17" fmla="*/ 239 h 240"/>
                  <a:gd name="T18" fmla="*/ 75 w 240"/>
                  <a:gd name="T19" fmla="*/ 239 h 240"/>
                  <a:gd name="T20" fmla="*/ 120 w 240"/>
                  <a:gd name="T21" fmla="*/ 194 h 240"/>
                  <a:gd name="T22" fmla="*/ 165 w 240"/>
                  <a:gd name="T23" fmla="*/ 239 h 240"/>
                  <a:gd name="T24" fmla="*/ 168 w 240"/>
                  <a:gd name="T25" fmla="*/ 240 h 240"/>
                  <a:gd name="T26" fmla="*/ 171 w 240"/>
                  <a:gd name="T27" fmla="*/ 239 h 240"/>
                  <a:gd name="T28" fmla="*/ 171 w 240"/>
                  <a:gd name="T29" fmla="*/ 233 h 240"/>
                  <a:gd name="T30" fmla="*/ 124 w 240"/>
                  <a:gd name="T31" fmla="*/ 186 h 240"/>
                  <a:gd name="T32" fmla="*/ 124 w 240"/>
                  <a:gd name="T33" fmla="*/ 160 h 240"/>
                  <a:gd name="T34" fmla="*/ 236 w 240"/>
                  <a:gd name="T35" fmla="*/ 160 h 240"/>
                  <a:gd name="T36" fmla="*/ 240 w 240"/>
                  <a:gd name="T37" fmla="*/ 156 h 240"/>
                  <a:gd name="T38" fmla="*/ 240 w 240"/>
                  <a:gd name="T39" fmla="*/ 4 h 240"/>
                  <a:gd name="T40" fmla="*/ 236 w 240"/>
                  <a:gd name="T41" fmla="*/ 0 h 240"/>
                  <a:gd name="T42" fmla="*/ 216 w 240"/>
                  <a:gd name="T43" fmla="*/ 132 h 240"/>
                  <a:gd name="T44" fmla="*/ 212 w 240"/>
                  <a:gd name="T45" fmla="*/ 136 h 240"/>
                  <a:gd name="T46" fmla="*/ 28 w 240"/>
                  <a:gd name="T47" fmla="*/ 136 h 240"/>
                  <a:gd name="T48" fmla="*/ 24 w 240"/>
                  <a:gd name="T49" fmla="*/ 132 h 240"/>
                  <a:gd name="T50" fmla="*/ 24 w 240"/>
                  <a:gd name="T51" fmla="*/ 84 h 240"/>
                  <a:gd name="T52" fmla="*/ 24 w 240"/>
                  <a:gd name="T53" fmla="*/ 28 h 240"/>
                  <a:gd name="T54" fmla="*/ 28 w 240"/>
                  <a:gd name="T55" fmla="*/ 24 h 240"/>
                  <a:gd name="T56" fmla="*/ 212 w 240"/>
                  <a:gd name="T57" fmla="*/ 24 h 240"/>
                  <a:gd name="T58" fmla="*/ 216 w 240"/>
                  <a:gd name="T59" fmla="*/ 28 h 240"/>
                  <a:gd name="T60" fmla="*/ 216 w 240"/>
                  <a:gd name="T61" fmla="*/ 1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40">
                    <a:moveTo>
                      <a:pt x="236" y="0"/>
                    </a:moveTo>
                    <a:cubicBezTo>
                      <a:pt x="4" y="0"/>
                      <a:pt x="4" y="0"/>
                      <a:pt x="4" y="0"/>
                    </a:cubicBezTo>
                    <a:cubicBezTo>
                      <a:pt x="2" y="0"/>
                      <a:pt x="0" y="2"/>
                      <a:pt x="0" y="4"/>
                    </a:cubicBezTo>
                    <a:cubicBezTo>
                      <a:pt x="0" y="156"/>
                      <a:pt x="0" y="156"/>
                      <a:pt x="0" y="156"/>
                    </a:cubicBezTo>
                    <a:cubicBezTo>
                      <a:pt x="0" y="158"/>
                      <a:pt x="2" y="160"/>
                      <a:pt x="4" y="160"/>
                    </a:cubicBezTo>
                    <a:cubicBezTo>
                      <a:pt x="116" y="160"/>
                      <a:pt x="116" y="160"/>
                      <a:pt x="116" y="160"/>
                    </a:cubicBezTo>
                    <a:cubicBezTo>
                      <a:pt x="116" y="186"/>
                      <a:pt x="116" y="186"/>
                      <a:pt x="116" y="186"/>
                    </a:cubicBezTo>
                    <a:cubicBezTo>
                      <a:pt x="69" y="233"/>
                      <a:pt x="69" y="233"/>
                      <a:pt x="69" y="233"/>
                    </a:cubicBezTo>
                    <a:cubicBezTo>
                      <a:pt x="68" y="235"/>
                      <a:pt x="68" y="237"/>
                      <a:pt x="69" y="239"/>
                    </a:cubicBezTo>
                    <a:cubicBezTo>
                      <a:pt x="71" y="240"/>
                      <a:pt x="73" y="240"/>
                      <a:pt x="75" y="239"/>
                    </a:cubicBezTo>
                    <a:cubicBezTo>
                      <a:pt x="120" y="194"/>
                      <a:pt x="120" y="194"/>
                      <a:pt x="120" y="194"/>
                    </a:cubicBezTo>
                    <a:cubicBezTo>
                      <a:pt x="165" y="239"/>
                      <a:pt x="165" y="239"/>
                      <a:pt x="165" y="239"/>
                    </a:cubicBezTo>
                    <a:cubicBezTo>
                      <a:pt x="166" y="240"/>
                      <a:pt x="167" y="240"/>
                      <a:pt x="168" y="240"/>
                    </a:cubicBezTo>
                    <a:cubicBezTo>
                      <a:pt x="169" y="240"/>
                      <a:pt x="170" y="240"/>
                      <a:pt x="171" y="239"/>
                    </a:cubicBezTo>
                    <a:cubicBezTo>
                      <a:pt x="172" y="237"/>
                      <a:pt x="172" y="235"/>
                      <a:pt x="171" y="233"/>
                    </a:cubicBezTo>
                    <a:cubicBezTo>
                      <a:pt x="124" y="186"/>
                      <a:pt x="124" y="186"/>
                      <a:pt x="124" y="186"/>
                    </a:cubicBezTo>
                    <a:cubicBezTo>
                      <a:pt x="124" y="160"/>
                      <a:pt x="124" y="160"/>
                      <a:pt x="124" y="160"/>
                    </a:cubicBezTo>
                    <a:cubicBezTo>
                      <a:pt x="236" y="160"/>
                      <a:pt x="236" y="160"/>
                      <a:pt x="236" y="160"/>
                    </a:cubicBezTo>
                    <a:cubicBezTo>
                      <a:pt x="238" y="160"/>
                      <a:pt x="240" y="158"/>
                      <a:pt x="240" y="156"/>
                    </a:cubicBezTo>
                    <a:cubicBezTo>
                      <a:pt x="240" y="4"/>
                      <a:pt x="240" y="4"/>
                      <a:pt x="240" y="4"/>
                    </a:cubicBezTo>
                    <a:cubicBezTo>
                      <a:pt x="240" y="2"/>
                      <a:pt x="238" y="0"/>
                      <a:pt x="236" y="0"/>
                    </a:cubicBezTo>
                    <a:close/>
                    <a:moveTo>
                      <a:pt x="216" y="132"/>
                    </a:moveTo>
                    <a:cubicBezTo>
                      <a:pt x="216" y="134"/>
                      <a:pt x="214" y="136"/>
                      <a:pt x="212" y="136"/>
                    </a:cubicBezTo>
                    <a:cubicBezTo>
                      <a:pt x="28" y="136"/>
                      <a:pt x="28" y="136"/>
                      <a:pt x="28" y="136"/>
                    </a:cubicBezTo>
                    <a:cubicBezTo>
                      <a:pt x="26" y="136"/>
                      <a:pt x="24" y="134"/>
                      <a:pt x="24" y="132"/>
                    </a:cubicBezTo>
                    <a:cubicBezTo>
                      <a:pt x="24" y="84"/>
                      <a:pt x="24" y="84"/>
                      <a:pt x="24" y="84"/>
                    </a:cubicBezTo>
                    <a:cubicBezTo>
                      <a:pt x="24" y="28"/>
                      <a:pt x="24" y="28"/>
                      <a:pt x="24" y="28"/>
                    </a:cubicBezTo>
                    <a:cubicBezTo>
                      <a:pt x="24" y="26"/>
                      <a:pt x="26" y="24"/>
                      <a:pt x="28" y="24"/>
                    </a:cubicBezTo>
                    <a:cubicBezTo>
                      <a:pt x="212" y="24"/>
                      <a:pt x="212" y="24"/>
                      <a:pt x="212" y="24"/>
                    </a:cubicBezTo>
                    <a:cubicBezTo>
                      <a:pt x="214" y="24"/>
                      <a:pt x="216" y="26"/>
                      <a:pt x="216" y="28"/>
                    </a:cubicBezTo>
                    <a:lnTo>
                      <a:pt x="21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2" descr="This image is an icon of a presentation chart. ">
                <a:extLst>
                  <a:ext uri="{FF2B5EF4-FFF2-40B4-BE49-F238E27FC236}">
                    <a16:creationId xmlns:a16="http://schemas.microsoft.com/office/drawing/2014/main" id="{AD5885CD-3A93-477D-BAB3-BA7A26C97A78}"/>
                  </a:ext>
                </a:extLst>
              </p:cNvPr>
              <p:cNvSpPr>
                <a:spLocks/>
              </p:cNvSpPr>
              <p:nvPr/>
            </p:nvSpPr>
            <p:spPr bwMode="auto">
              <a:xfrm>
                <a:off x="4595813" y="4989513"/>
                <a:ext cx="319088" cy="114300"/>
              </a:xfrm>
              <a:custGeom>
                <a:avLst/>
                <a:gdLst>
                  <a:gd name="T0" fmla="*/ 4 w 168"/>
                  <a:gd name="T1" fmla="*/ 40 h 60"/>
                  <a:gd name="T2" fmla="*/ 40 w 168"/>
                  <a:gd name="T3" fmla="*/ 40 h 60"/>
                  <a:gd name="T4" fmla="*/ 43 w 168"/>
                  <a:gd name="T5" fmla="*/ 39 h 60"/>
                  <a:gd name="T6" fmla="*/ 61 w 168"/>
                  <a:gd name="T7" fmla="*/ 20 h 60"/>
                  <a:gd name="T8" fmla="*/ 76 w 168"/>
                  <a:gd name="T9" fmla="*/ 58 h 60"/>
                  <a:gd name="T10" fmla="*/ 79 w 168"/>
                  <a:gd name="T11" fmla="*/ 60 h 60"/>
                  <a:gd name="T12" fmla="*/ 80 w 168"/>
                  <a:gd name="T13" fmla="*/ 60 h 60"/>
                  <a:gd name="T14" fmla="*/ 83 w 168"/>
                  <a:gd name="T15" fmla="*/ 59 h 60"/>
                  <a:gd name="T16" fmla="*/ 108 w 168"/>
                  <a:gd name="T17" fmla="*/ 34 h 60"/>
                  <a:gd name="T18" fmla="*/ 125 w 168"/>
                  <a:gd name="T19" fmla="*/ 51 h 60"/>
                  <a:gd name="T20" fmla="*/ 128 w 168"/>
                  <a:gd name="T21" fmla="*/ 52 h 60"/>
                  <a:gd name="T22" fmla="*/ 131 w 168"/>
                  <a:gd name="T23" fmla="*/ 51 h 60"/>
                  <a:gd name="T24" fmla="*/ 167 w 168"/>
                  <a:gd name="T25" fmla="*/ 7 h 60"/>
                  <a:gd name="T26" fmla="*/ 167 w 168"/>
                  <a:gd name="T27" fmla="*/ 1 h 60"/>
                  <a:gd name="T28" fmla="*/ 161 w 168"/>
                  <a:gd name="T29" fmla="*/ 1 h 60"/>
                  <a:gd name="T30" fmla="*/ 128 w 168"/>
                  <a:gd name="T31" fmla="*/ 42 h 60"/>
                  <a:gd name="T32" fmla="*/ 111 w 168"/>
                  <a:gd name="T33" fmla="*/ 25 h 60"/>
                  <a:gd name="T34" fmla="*/ 105 w 168"/>
                  <a:gd name="T35" fmla="*/ 25 h 60"/>
                  <a:gd name="T36" fmla="*/ 81 w 168"/>
                  <a:gd name="T37" fmla="*/ 49 h 60"/>
                  <a:gd name="T38" fmla="*/ 66 w 168"/>
                  <a:gd name="T39" fmla="*/ 11 h 60"/>
                  <a:gd name="T40" fmla="*/ 63 w 168"/>
                  <a:gd name="T41" fmla="*/ 9 h 60"/>
                  <a:gd name="T42" fmla="*/ 59 w 168"/>
                  <a:gd name="T43" fmla="*/ 10 h 60"/>
                  <a:gd name="T44" fmla="*/ 38 w 168"/>
                  <a:gd name="T45" fmla="*/ 32 h 60"/>
                  <a:gd name="T46" fmla="*/ 4 w 168"/>
                  <a:gd name="T47" fmla="*/ 32 h 60"/>
                  <a:gd name="T48" fmla="*/ 0 w 168"/>
                  <a:gd name="T49" fmla="*/ 36 h 60"/>
                  <a:gd name="T50" fmla="*/ 4 w 168"/>
                  <a:gd name="T51"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0">
                    <a:moveTo>
                      <a:pt x="4" y="40"/>
                    </a:moveTo>
                    <a:cubicBezTo>
                      <a:pt x="40" y="40"/>
                      <a:pt x="40" y="40"/>
                      <a:pt x="40" y="40"/>
                    </a:cubicBezTo>
                    <a:cubicBezTo>
                      <a:pt x="41" y="40"/>
                      <a:pt x="42" y="40"/>
                      <a:pt x="43" y="39"/>
                    </a:cubicBezTo>
                    <a:cubicBezTo>
                      <a:pt x="61" y="20"/>
                      <a:pt x="61" y="20"/>
                      <a:pt x="61" y="20"/>
                    </a:cubicBezTo>
                    <a:cubicBezTo>
                      <a:pt x="76" y="58"/>
                      <a:pt x="76" y="58"/>
                      <a:pt x="76" y="58"/>
                    </a:cubicBezTo>
                    <a:cubicBezTo>
                      <a:pt x="77" y="59"/>
                      <a:pt x="78" y="60"/>
                      <a:pt x="79" y="60"/>
                    </a:cubicBezTo>
                    <a:cubicBezTo>
                      <a:pt x="79" y="60"/>
                      <a:pt x="80" y="60"/>
                      <a:pt x="80" y="60"/>
                    </a:cubicBezTo>
                    <a:cubicBezTo>
                      <a:pt x="81" y="60"/>
                      <a:pt x="82" y="60"/>
                      <a:pt x="83" y="59"/>
                    </a:cubicBezTo>
                    <a:cubicBezTo>
                      <a:pt x="108" y="34"/>
                      <a:pt x="108" y="34"/>
                      <a:pt x="108" y="34"/>
                    </a:cubicBezTo>
                    <a:cubicBezTo>
                      <a:pt x="125" y="51"/>
                      <a:pt x="125" y="51"/>
                      <a:pt x="125" y="51"/>
                    </a:cubicBezTo>
                    <a:cubicBezTo>
                      <a:pt x="126" y="52"/>
                      <a:pt x="127" y="52"/>
                      <a:pt x="128" y="52"/>
                    </a:cubicBezTo>
                    <a:cubicBezTo>
                      <a:pt x="129" y="52"/>
                      <a:pt x="130" y="51"/>
                      <a:pt x="131" y="51"/>
                    </a:cubicBezTo>
                    <a:cubicBezTo>
                      <a:pt x="167" y="7"/>
                      <a:pt x="167" y="7"/>
                      <a:pt x="167" y="7"/>
                    </a:cubicBezTo>
                    <a:cubicBezTo>
                      <a:pt x="168" y="5"/>
                      <a:pt x="168" y="2"/>
                      <a:pt x="167" y="1"/>
                    </a:cubicBezTo>
                    <a:cubicBezTo>
                      <a:pt x="165" y="0"/>
                      <a:pt x="162" y="0"/>
                      <a:pt x="161" y="1"/>
                    </a:cubicBezTo>
                    <a:cubicBezTo>
                      <a:pt x="128" y="42"/>
                      <a:pt x="128" y="42"/>
                      <a:pt x="128" y="42"/>
                    </a:cubicBezTo>
                    <a:cubicBezTo>
                      <a:pt x="111" y="25"/>
                      <a:pt x="111" y="25"/>
                      <a:pt x="111" y="25"/>
                    </a:cubicBezTo>
                    <a:cubicBezTo>
                      <a:pt x="109" y="24"/>
                      <a:pt x="107" y="24"/>
                      <a:pt x="105" y="25"/>
                    </a:cubicBezTo>
                    <a:cubicBezTo>
                      <a:pt x="81" y="49"/>
                      <a:pt x="81" y="49"/>
                      <a:pt x="81" y="49"/>
                    </a:cubicBezTo>
                    <a:cubicBezTo>
                      <a:pt x="66" y="11"/>
                      <a:pt x="66" y="11"/>
                      <a:pt x="66" y="11"/>
                    </a:cubicBezTo>
                    <a:cubicBezTo>
                      <a:pt x="66" y="10"/>
                      <a:pt x="64" y="9"/>
                      <a:pt x="63" y="9"/>
                    </a:cubicBezTo>
                    <a:cubicBezTo>
                      <a:pt x="62" y="8"/>
                      <a:pt x="60" y="9"/>
                      <a:pt x="59" y="10"/>
                    </a:cubicBezTo>
                    <a:cubicBezTo>
                      <a:pt x="38" y="32"/>
                      <a:pt x="38" y="32"/>
                      <a:pt x="38" y="32"/>
                    </a:cubicBezTo>
                    <a:cubicBezTo>
                      <a:pt x="4" y="32"/>
                      <a:pt x="4" y="32"/>
                      <a:pt x="4" y="32"/>
                    </a:cubicBezTo>
                    <a:cubicBezTo>
                      <a:pt x="2" y="32"/>
                      <a:pt x="0" y="34"/>
                      <a:pt x="0" y="36"/>
                    </a:cubicBezTo>
                    <a:cubicBezTo>
                      <a:pt x="0" y="38"/>
                      <a:pt x="2" y="40"/>
                      <a:pt x="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60021336-31BE-4B2A-833E-1614D3DCE5A6}"/>
                </a:ext>
              </a:extLst>
            </p:cNvPr>
            <p:cNvGrpSpPr/>
            <p:nvPr/>
          </p:nvGrpSpPr>
          <p:grpSpPr>
            <a:xfrm>
              <a:off x="7227399" y="4942443"/>
              <a:ext cx="342309" cy="271939"/>
              <a:chOff x="7216775" y="4897437"/>
              <a:chExt cx="455613" cy="361951"/>
            </a:xfrm>
            <a:solidFill>
              <a:schemeClr val="bg1"/>
            </a:solidFill>
            <a:effectLst/>
          </p:grpSpPr>
          <p:sp>
            <p:nvSpPr>
              <p:cNvPr id="37" name="Freeform 26" descr="This image is an icon of a human being. ">
                <a:extLst>
                  <a:ext uri="{FF2B5EF4-FFF2-40B4-BE49-F238E27FC236}">
                    <a16:creationId xmlns:a16="http://schemas.microsoft.com/office/drawing/2014/main" id="{4440B8F8-1462-45D4-814C-968A1CEA7A2F}"/>
                  </a:ext>
                </a:extLst>
              </p:cNvPr>
              <p:cNvSpPr>
                <a:spLocks/>
              </p:cNvSpPr>
              <p:nvPr/>
            </p:nvSpPr>
            <p:spPr bwMode="auto">
              <a:xfrm>
                <a:off x="7481888" y="4953000"/>
                <a:ext cx="190500" cy="306388"/>
              </a:xfrm>
              <a:custGeom>
                <a:avLst/>
                <a:gdLst>
                  <a:gd name="T0" fmla="*/ 73 w 100"/>
                  <a:gd name="T1" fmla="*/ 97 h 161"/>
                  <a:gd name="T2" fmla="*/ 52 w 100"/>
                  <a:gd name="T3" fmla="*/ 90 h 161"/>
                  <a:gd name="T4" fmla="*/ 52 w 100"/>
                  <a:gd name="T5" fmla="*/ 80 h 161"/>
                  <a:gd name="T6" fmla="*/ 65 w 100"/>
                  <a:gd name="T7" fmla="*/ 59 h 161"/>
                  <a:gd name="T8" fmla="*/ 70 w 100"/>
                  <a:gd name="T9" fmla="*/ 45 h 161"/>
                  <a:gd name="T10" fmla="*/ 68 w 100"/>
                  <a:gd name="T11" fmla="*/ 37 h 161"/>
                  <a:gd name="T12" fmla="*/ 66 w 100"/>
                  <a:gd name="T13" fmla="*/ 34 h 161"/>
                  <a:gd name="T14" fmla="*/ 70 w 100"/>
                  <a:gd name="T15" fmla="*/ 15 h 161"/>
                  <a:gd name="T16" fmla="*/ 41 w 100"/>
                  <a:gd name="T17" fmla="*/ 0 h 161"/>
                  <a:gd name="T18" fmla="*/ 13 w 100"/>
                  <a:gd name="T19" fmla="*/ 11 h 161"/>
                  <a:gd name="T20" fmla="*/ 4 w 100"/>
                  <a:gd name="T21" fmla="*/ 15 h 161"/>
                  <a:gd name="T22" fmla="*/ 5 w 100"/>
                  <a:gd name="T23" fmla="*/ 34 h 161"/>
                  <a:gd name="T24" fmla="*/ 3 w 100"/>
                  <a:gd name="T25" fmla="*/ 37 h 161"/>
                  <a:gd name="T26" fmla="*/ 1 w 100"/>
                  <a:gd name="T27" fmla="*/ 45 h 161"/>
                  <a:gd name="T28" fmla="*/ 6 w 100"/>
                  <a:gd name="T29" fmla="*/ 59 h 161"/>
                  <a:gd name="T30" fmla="*/ 20 w 100"/>
                  <a:gd name="T31" fmla="*/ 80 h 161"/>
                  <a:gd name="T32" fmla="*/ 20 w 100"/>
                  <a:gd name="T33" fmla="*/ 90 h 161"/>
                  <a:gd name="T34" fmla="*/ 12 w 100"/>
                  <a:gd name="T35" fmla="*/ 93 h 161"/>
                  <a:gd name="T36" fmla="*/ 28 w 100"/>
                  <a:gd name="T37" fmla="*/ 113 h 161"/>
                  <a:gd name="T38" fmla="*/ 28 w 100"/>
                  <a:gd name="T39" fmla="*/ 161 h 161"/>
                  <a:gd name="T40" fmla="*/ 96 w 100"/>
                  <a:gd name="T41" fmla="*/ 161 h 161"/>
                  <a:gd name="T42" fmla="*/ 100 w 100"/>
                  <a:gd name="T43" fmla="*/ 157 h 161"/>
                  <a:gd name="T44" fmla="*/ 100 w 100"/>
                  <a:gd name="T45" fmla="*/ 112 h 161"/>
                  <a:gd name="T46" fmla="*/ 73 w 100"/>
                  <a:gd name="T4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61">
                    <a:moveTo>
                      <a:pt x="73" y="97"/>
                    </a:moveTo>
                    <a:cubicBezTo>
                      <a:pt x="67" y="95"/>
                      <a:pt x="59" y="93"/>
                      <a:pt x="52" y="90"/>
                    </a:cubicBezTo>
                    <a:cubicBezTo>
                      <a:pt x="52" y="80"/>
                      <a:pt x="52" y="80"/>
                      <a:pt x="52" y="80"/>
                    </a:cubicBezTo>
                    <a:cubicBezTo>
                      <a:pt x="56" y="77"/>
                      <a:pt x="64" y="72"/>
                      <a:pt x="65" y="59"/>
                    </a:cubicBezTo>
                    <a:cubicBezTo>
                      <a:pt x="68" y="56"/>
                      <a:pt x="70" y="51"/>
                      <a:pt x="70" y="45"/>
                    </a:cubicBezTo>
                    <a:cubicBezTo>
                      <a:pt x="70" y="43"/>
                      <a:pt x="69" y="40"/>
                      <a:pt x="68" y="37"/>
                    </a:cubicBezTo>
                    <a:cubicBezTo>
                      <a:pt x="68" y="36"/>
                      <a:pt x="67" y="35"/>
                      <a:pt x="66" y="34"/>
                    </a:cubicBezTo>
                    <a:cubicBezTo>
                      <a:pt x="69" y="30"/>
                      <a:pt x="72" y="22"/>
                      <a:pt x="70" y="15"/>
                    </a:cubicBezTo>
                    <a:cubicBezTo>
                      <a:pt x="66" y="4"/>
                      <a:pt x="52" y="0"/>
                      <a:pt x="41" y="0"/>
                    </a:cubicBezTo>
                    <a:cubicBezTo>
                      <a:pt x="30" y="0"/>
                      <a:pt x="18" y="3"/>
                      <a:pt x="13" y="11"/>
                    </a:cubicBezTo>
                    <a:cubicBezTo>
                      <a:pt x="8" y="11"/>
                      <a:pt x="5" y="13"/>
                      <a:pt x="4" y="15"/>
                    </a:cubicBezTo>
                    <a:cubicBezTo>
                      <a:pt x="0" y="20"/>
                      <a:pt x="3" y="28"/>
                      <a:pt x="5" y="34"/>
                    </a:cubicBezTo>
                    <a:cubicBezTo>
                      <a:pt x="4" y="34"/>
                      <a:pt x="3" y="36"/>
                      <a:pt x="3" y="37"/>
                    </a:cubicBezTo>
                    <a:cubicBezTo>
                      <a:pt x="1" y="39"/>
                      <a:pt x="1" y="43"/>
                      <a:pt x="1" y="45"/>
                    </a:cubicBezTo>
                    <a:cubicBezTo>
                      <a:pt x="1" y="51"/>
                      <a:pt x="3" y="56"/>
                      <a:pt x="6" y="59"/>
                    </a:cubicBezTo>
                    <a:cubicBezTo>
                      <a:pt x="7" y="71"/>
                      <a:pt x="14" y="77"/>
                      <a:pt x="20" y="80"/>
                    </a:cubicBezTo>
                    <a:cubicBezTo>
                      <a:pt x="20" y="90"/>
                      <a:pt x="20" y="90"/>
                      <a:pt x="20" y="90"/>
                    </a:cubicBezTo>
                    <a:cubicBezTo>
                      <a:pt x="17" y="91"/>
                      <a:pt x="14" y="92"/>
                      <a:pt x="12" y="93"/>
                    </a:cubicBezTo>
                    <a:cubicBezTo>
                      <a:pt x="22" y="101"/>
                      <a:pt x="28" y="107"/>
                      <a:pt x="28" y="113"/>
                    </a:cubicBezTo>
                    <a:cubicBezTo>
                      <a:pt x="28" y="161"/>
                      <a:pt x="28" y="161"/>
                      <a:pt x="28" y="161"/>
                    </a:cubicBezTo>
                    <a:cubicBezTo>
                      <a:pt x="96" y="161"/>
                      <a:pt x="96" y="161"/>
                      <a:pt x="96" y="161"/>
                    </a:cubicBezTo>
                    <a:cubicBezTo>
                      <a:pt x="98" y="161"/>
                      <a:pt x="100" y="159"/>
                      <a:pt x="100" y="157"/>
                    </a:cubicBezTo>
                    <a:cubicBezTo>
                      <a:pt x="100" y="112"/>
                      <a:pt x="100" y="112"/>
                      <a:pt x="100" y="112"/>
                    </a:cubicBezTo>
                    <a:cubicBezTo>
                      <a:pt x="100" y="106"/>
                      <a:pt x="92" y="103"/>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descr="This image is an icon of a human being. ">
                <a:extLst>
                  <a:ext uri="{FF2B5EF4-FFF2-40B4-BE49-F238E27FC236}">
                    <a16:creationId xmlns:a16="http://schemas.microsoft.com/office/drawing/2014/main" id="{911400A2-7778-4011-A9EB-2140EFD1F64D}"/>
                  </a:ext>
                </a:extLst>
              </p:cNvPr>
              <p:cNvSpPr>
                <a:spLocks/>
              </p:cNvSpPr>
              <p:nvPr/>
            </p:nvSpPr>
            <p:spPr bwMode="auto">
              <a:xfrm>
                <a:off x="7216775" y="4897437"/>
                <a:ext cx="303213" cy="361951"/>
              </a:xfrm>
              <a:custGeom>
                <a:avLst/>
                <a:gdLst>
                  <a:gd name="T0" fmla="*/ 141 w 160"/>
                  <a:gd name="T1" fmla="*/ 125 h 190"/>
                  <a:gd name="T2" fmla="*/ 104 w 160"/>
                  <a:gd name="T3" fmla="*/ 107 h 190"/>
                  <a:gd name="T4" fmla="*/ 104 w 160"/>
                  <a:gd name="T5" fmla="*/ 94 h 190"/>
                  <a:gd name="T6" fmla="*/ 105 w 160"/>
                  <a:gd name="T7" fmla="*/ 91 h 190"/>
                  <a:gd name="T8" fmla="*/ 113 w 160"/>
                  <a:gd name="T9" fmla="*/ 76 h 190"/>
                  <a:gd name="T10" fmla="*/ 114 w 160"/>
                  <a:gd name="T11" fmla="*/ 72 h 190"/>
                  <a:gd name="T12" fmla="*/ 115 w 160"/>
                  <a:gd name="T13" fmla="*/ 67 h 190"/>
                  <a:gd name="T14" fmla="*/ 120 w 160"/>
                  <a:gd name="T15" fmla="*/ 59 h 190"/>
                  <a:gd name="T16" fmla="*/ 120 w 160"/>
                  <a:gd name="T17" fmla="*/ 58 h 190"/>
                  <a:gd name="T18" fmla="*/ 120 w 160"/>
                  <a:gd name="T19" fmla="*/ 56 h 190"/>
                  <a:gd name="T20" fmla="*/ 118 w 160"/>
                  <a:gd name="T21" fmla="*/ 45 h 190"/>
                  <a:gd name="T22" fmla="*/ 115 w 160"/>
                  <a:gd name="T23" fmla="*/ 42 h 190"/>
                  <a:gd name="T24" fmla="*/ 118 w 160"/>
                  <a:gd name="T25" fmla="*/ 34 h 190"/>
                  <a:gd name="T26" fmla="*/ 119 w 160"/>
                  <a:gd name="T27" fmla="*/ 29 h 190"/>
                  <a:gd name="T28" fmla="*/ 120 w 160"/>
                  <a:gd name="T29" fmla="*/ 24 h 190"/>
                  <a:gd name="T30" fmla="*/ 119 w 160"/>
                  <a:gd name="T31" fmla="*/ 19 h 190"/>
                  <a:gd name="T32" fmla="*/ 118 w 160"/>
                  <a:gd name="T33" fmla="*/ 15 h 190"/>
                  <a:gd name="T34" fmla="*/ 116 w 160"/>
                  <a:gd name="T35" fmla="*/ 13 h 190"/>
                  <a:gd name="T36" fmla="*/ 110 w 160"/>
                  <a:gd name="T37" fmla="*/ 7 h 190"/>
                  <a:gd name="T38" fmla="*/ 108 w 160"/>
                  <a:gd name="T39" fmla="*/ 6 h 190"/>
                  <a:gd name="T40" fmla="*/ 90 w 160"/>
                  <a:gd name="T41" fmla="*/ 1 h 190"/>
                  <a:gd name="T42" fmla="*/ 85 w 160"/>
                  <a:gd name="T43" fmla="*/ 0 h 190"/>
                  <a:gd name="T44" fmla="*/ 78 w 160"/>
                  <a:gd name="T45" fmla="*/ 1 h 190"/>
                  <a:gd name="T46" fmla="*/ 73 w 160"/>
                  <a:gd name="T47" fmla="*/ 2 h 190"/>
                  <a:gd name="T48" fmla="*/ 68 w 160"/>
                  <a:gd name="T49" fmla="*/ 3 h 190"/>
                  <a:gd name="T50" fmla="*/ 65 w 160"/>
                  <a:gd name="T51" fmla="*/ 4 h 190"/>
                  <a:gd name="T52" fmla="*/ 53 w 160"/>
                  <a:gd name="T53" fmla="*/ 13 h 190"/>
                  <a:gd name="T54" fmla="*/ 50 w 160"/>
                  <a:gd name="T55" fmla="*/ 15 h 190"/>
                  <a:gd name="T56" fmla="*/ 46 w 160"/>
                  <a:gd name="T57" fmla="*/ 16 h 190"/>
                  <a:gd name="T58" fmla="*/ 44 w 160"/>
                  <a:gd name="T59" fmla="*/ 17 h 190"/>
                  <a:gd name="T60" fmla="*/ 42 w 160"/>
                  <a:gd name="T61" fmla="*/ 18 h 190"/>
                  <a:gd name="T62" fmla="*/ 40 w 160"/>
                  <a:gd name="T63" fmla="*/ 22 h 190"/>
                  <a:gd name="T64" fmla="*/ 40 w 160"/>
                  <a:gd name="T65" fmla="*/ 24 h 190"/>
                  <a:gd name="T66" fmla="*/ 40 w 160"/>
                  <a:gd name="T67" fmla="*/ 27 h 190"/>
                  <a:gd name="T68" fmla="*/ 40 w 160"/>
                  <a:gd name="T69" fmla="*/ 30 h 190"/>
                  <a:gd name="T70" fmla="*/ 41 w 160"/>
                  <a:gd name="T71" fmla="*/ 33 h 190"/>
                  <a:gd name="T72" fmla="*/ 42 w 160"/>
                  <a:gd name="T73" fmla="*/ 36 h 190"/>
                  <a:gd name="T74" fmla="*/ 44 w 160"/>
                  <a:gd name="T75" fmla="*/ 42 h 190"/>
                  <a:gd name="T76" fmla="*/ 41 w 160"/>
                  <a:gd name="T77" fmla="*/ 45 h 190"/>
                  <a:gd name="T78" fmla="*/ 39 w 160"/>
                  <a:gd name="T79" fmla="*/ 56 h 190"/>
                  <a:gd name="T80" fmla="*/ 39 w 160"/>
                  <a:gd name="T81" fmla="*/ 58 h 190"/>
                  <a:gd name="T82" fmla="*/ 40 w 160"/>
                  <a:gd name="T83" fmla="*/ 59 h 190"/>
                  <a:gd name="T84" fmla="*/ 44 w 160"/>
                  <a:gd name="T85" fmla="*/ 67 h 190"/>
                  <a:gd name="T86" fmla="*/ 46 w 160"/>
                  <a:gd name="T87" fmla="*/ 72 h 190"/>
                  <a:gd name="T88" fmla="*/ 56 w 160"/>
                  <a:gd name="T89" fmla="*/ 92 h 190"/>
                  <a:gd name="T90" fmla="*/ 56 w 160"/>
                  <a:gd name="T91" fmla="*/ 105 h 190"/>
                  <a:gd name="T92" fmla="*/ 21 w 160"/>
                  <a:gd name="T93" fmla="*/ 124 h 190"/>
                  <a:gd name="T94" fmla="*/ 0 w 160"/>
                  <a:gd name="T95" fmla="*/ 142 h 190"/>
                  <a:gd name="T96" fmla="*/ 4 w 160"/>
                  <a:gd name="T97" fmla="*/ 190 h 190"/>
                  <a:gd name="T98" fmla="*/ 156 w 160"/>
                  <a:gd name="T99" fmla="*/ 190 h 190"/>
                  <a:gd name="T100" fmla="*/ 160 w 160"/>
                  <a:gd name="T101" fmla="*/ 186 h 190"/>
                  <a:gd name="T102" fmla="*/ 142 w 160"/>
                  <a:gd name="T103" fmla="*/ 1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0" h="190">
                    <a:moveTo>
                      <a:pt x="142" y="125"/>
                    </a:moveTo>
                    <a:cubicBezTo>
                      <a:pt x="141" y="125"/>
                      <a:pt x="141" y="125"/>
                      <a:pt x="141" y="125"/>
                    </a:cubicBezTo>
                    <a:cubicBezTo>
                      <a:pt x="141" y="125"/>
                      <a:pt x="140" y="125"/>
                      <a:pt x="139" y="124"/>
                    </a:cubicBezTo>
                    <a:cubicBezTo>
                      <a:pt x="129" y="118"/>
                      <a:pt x="116" y="112"/>
                      <a:pt x="104" y="107"/>
                    </a:cubicBezTo>
                    <a:cubicBezTo>
                      <a:pt x="104" y="105"/>
                      <a:pt x="104" y="105"/>
                      <a:pt x="104" y="105"/>
                    </a:cubicBezTo>
                    <a:cubicBezTo>
                      <a:pt x="104" y="94"/>
                      <a:pt x="104" y="94"/>
                      <a:pt x="104" y="94"/>
                    </a:cubicBezTo>
                    <a:cubicBezTo>
                      <a:pt x="104" y="92"/>
                      <a:pt x="104" y="92"/>
                      <a:pt x="104" y="92"/>
                    </a:cubicBezTo>
                    <a:cubicBezTo>
                      <a:pt x="104" y="92"/>
                      <a:pt x="105" y="92"/>
                      <a:pt x="105" y="91"/>
                    </a:cubicBezTo>
                    <a:cubicBezTo>
                      <a:pt x="105" y="91"/>
                      <a:pt x="105" y="91"/>
                      <a:pt x="105" y="91"/>
                    </a:cubicBezTo>
                    <a:cubicBezTo>
                      <a:pt x="108" y="89"/>
                      <a:pt x="111" y="84"/>
                      <a:pt x="113" y="76"/>
                    </a:cubicBezTo>
                    <a:cubicBezTo>
                      <a:pt x="113" y="75"/>
                      <a:pt x="113" y="74"/>
                      <a:pt x="113" y="74"/>
                    </a:cubicBezTo>
                    <a:cubicBezTo>
                      <a:pt x="113" y="73"/>
                      <a:pt x="113" y="72"/>
                      <a:pt x="114" y="72"/>
                    </a:cubicBezTo>
                    <a:cubicBezTo>
                      <a:pt x="114" y="71"/>
                      <a:pt x="114" y="69"/>
                      <a:pt x="114" y="68"/>
                    </a:cubicBezTo>
                    <a:cubicBezTo>
                      <a:pt x="114" y="68"/>
                      <a:pt x="115" y="67"/>
                      <a:pt x="115" y="67"/>
                    </a:cubicBezTo>
                    <a:cubicBezTo>
                      <a:pt x="115" y="67"/>
                      <a:pt x="115" y="67"/>
                      <a:pt x="115" y="67"/>
                    </a:cubicBezTo>
                    <a:cubicBezTo>
                      <a:pt x="117" y="65"/>
                      <a:pt x="119" y="63"/>
                      <a:pt x="120" y="59"/>
                    </a:cubicBezTo>
                    <a:cubicBezTo>
                      <a:pt x="120" y="59"/>
                      <a:pt x="120" y="59"/>
                      <a:pt x="120" y="59"/>
                    </a:cubicBezTo>
                    <a:cubicBezTo>
                      <a:pt x="120" y="59"/>
                      <a:pt x="120" y="58"/>
                      <a:pt x="120" y="58"/>
                    </a:cubicBezTo>
                    <a:cubicBezTo>
                      <a:pt x="120" y="57"/>
                      <a:pt x="120" y="57"/>
                      <a:pt x="120" y="57"/>
                    </a:cubicBezTo>
                    <a:cubicBezTo>
                      <a:pt x="120" y="56"/>
                      <a:pt x="120" y="56"/>
                      <a:pt x="120" y="56"/>
                    </a:cubicBezTo>
                    <a:cubicBezTo>
                      <a:pt x="120" y="55"/>
                      <a:pt x="120" y="54"/>
                      <a:pt x="120" y="53"/>
                    </a:cubicBezTo>
                    <a:cubicBezTo>
                      <a:pt x="120" y="50"/>
                      <a:pt x="120" y="47"/>
                      <a:pt x="118" y="45"/>
                    </a:cubicBezTo>
                    <a:cubicBezTo>
                      <a:pt x="118" y="45"/>
                      <a:pt x="118" y="45"/>
                      <a:pt x="118" y="45"/>
                    </a:cubicBezTo>
                    <a:cubicBezTo>
                      <a:pt x="118" y="44"/>
                      <a:pt x="117" y="43"/>
                      <a:pt x="115" y="42"/>
                    </a:cubicBezTo>
                    <a:cubicBezTo>
                      <a:pt x="116" y="41"/>
                      <a:pt x="116" y="41"/>
                      <a:pt x="117" y="40"/>
                    </a:cubicBezTo>
                    <a:cubicBezTo>
                      <a:pt x="117" y="38"/>
                      <a:pt x="118" y="36"/>
                      <a:pt x="118" y="34"/>
                    </a:cubicBezTo>
                    <a:cubicBezTo>
                      <a:pt x="118" y="34"/>
                      <a:pt x="118" y="34"/>
                      <a:pt x="118" y="34"/>
                    </a:cubicBezTo>
                    <a:cubicBezTo>
                      <a:pt x="119" y="32"/>
                      <a:pt x="119" y="30"/>
                      <a:pt x="119" y="29"/>
                    </a:cubicBezTo>
                    <a:cubicBezTo>
                      <a:pt x="119" y="29"/>
                      <a:pt x="119" y="29"/>
                      <a:pt x="119" y="29"/>
                    </a:cubicBezTo>
                    <a:cubicBezTo>
                      <a:pt x="120" y="27"/>
                      <a:pt x="120" y="26"/>
                      <a:pt x="120" y="24"/>
                    </a:cubicBezTo>
                    <a:cubicBezTo>
                      <a:pt x="120" y="24"/>
                      <a:pt x="120" y="23"/>
                      <a:pt x="120" y="23"/>
                    </a:cubicBezTo>
                    <a:cubicBezTo>
                      <a:pt x="119" y="22"/>
                      <a:pt x="119" y="20"/>
                      <a:pt x="119" y="19"/>
                    </a:cubicBezTo>
                    <a:cubicBezTo>
                      <a:pt x="119" y="18"/>
                      <a:pt x="118" y="17"/>
                      <a:pt x="118" y="16"/>
                    </a:cubicBezTo>
                    <a:cubicBezTo>
                      <a:pt x="118" y="16"/>
                      <a:pt x="118" y="16"/>
                      <a:pt x="118" y="15"/>
                    </a:cubicBezTo>
                    <a:cubicBezTo>
                      <a:pt x="117" y="15"/>
                      <a:pt x="117" y="15"/>
                      <a:pt x="117" y="15"/>
                    </a:cubicBezTo>
                    <a:cubicBezTo>
                      <a:pt x="117" y="14"/>
                      <a:pt x="117" y="13"/>
                      <a:pt x="116" y="13"/>
                    </a:cubicBezTo>
                    <a:cubicBezTo>
                      <a:pt x="116" y="13"/>
                      <a:pt x="116" y="13"/>
                      <a:pt x="116" y="13"/>
                    </a:cubicBezTo>
                    <a:cubicBezTo>
                      <a:pt x="115" y="10"/>
                      <a:pt x="112" y="8"/>
                      <a:pt x="110" y="7"/>
                    </a:cubicBezTo>
                    <a:cubicBezTo>
                      <a:pt x="110" y="7"/>
                      <a:pt x="110" y="7"/>
                      <a:pt x="110" y="7"/>
                    </a:cubicBezTo>
                    <a:cubicBezTo>
                      <a:pt x="109" y="6"/>
                      <a:pt x="108" y="6"/>
                      <a:pt x="108" y="6"/>
                    </a:cubicBezTo>
                    <a:cubicBezTo>
                      <a:pt x="102" y="3"/>
                      <a:pt x="96" y="1"/>
                      <a:pt x="90" y="1"/>
                    </a:cubicBezTo>
                    <a:cubicBezTo>
                      <a:pt x="90" y="1"/>
                      <a:pt x="90" y="1"/>
                      <a:pt x="90" y="1"/>
                    </a:cubicBezTo>
                    <a:cubicBezTo>
                      <a:pt x="89" y="1"/>
                      <a:pt x="88" y="1"/>
                      <a:pt x="87" y="1"/>
                    </a:cubicBezTo>
                    <a:cubicBezTo>
                      <a:pt x="87" y="0"/>
                      <a:pt x="86" y="0"/>
                      <a:pt x="85" y="0"/>
                    </a:cubicBezTo>
                    <a:cubicBezTo>
                      <a:pt x="83" y="0"/>
                      <a:pt x="81" y="1"/>
                      <a:pt x="80" y="1"/>
                    </a:cubicBezTo>
                    <a:cubicBezTo>
                      <a:pt x="79" y="1"/>
                      <a:pt x="79" y="1"/>
                      <a:pt x="78" y="1"/>
                    </a:cubicBezTo>
                    <a:cubicBezTo>
                      <a:pt x="77" y="1"/>
                      <a:pt x="76" y="1"/>
                      <a:pt x="76" y="1"/>
                    </a:cubicBezTo>
                    <a:cubicBezTo>
                      <a:pt x="75" y="1"/>
                      <a:pt x="74" y="1"/>
                      <a:pt x="73" y="2"/>
                    </a:cubicBezTo>
                    <a:cubicBezTo>
                      <a:pt x="72" y="2"/>
                      <a:pt x="72" y="2"/>
                      <a:pt x="71" y="2"/>
                    </a:cubicBezTo>
                    <a:cubicBezTo>
                      <a:pt x="70" y="2"/>
                      <a:pt x="69" y="2"/>
                      <a:pt x="68" y="3"/>
                    </a:cubicBezTo>
                    <a:cubicBezTo>
                      <a:pt x="68" y="3"/>
                      <a:pt x="67" y="3"/>
                      <a:pt x="66" y="4"/>
                    </a:cubicBezTo>
                    <a:cubicBezTo>
                      <a:pt x="65" y="4"/>
                      <a:pt x="65" y="4"/>
                      <a:pt x="65" y="4"/>
                    </a:cubicBezTo>
                    <a:cubicBezTo>
                      <a:pt x="60" y="6"/>
                      <a:pt x="55" y="9"/>
                      <a:pt x="53" y="13"/>
                    </a:cubicBezTo>
                    <a:cubicBezTo>
                      <a:pt x="53" y="13"/>
                      <a:pt x="53" y="13"/>
                      <a:pt x="53" y="13"/>
                    </a:cubicBezTo>
                    <a:cubicBezTo>
                      <a:pt x="52" y="14"/>
                      <a:pt x="52" y="15"/>
                      <a:pt x="52" y="15"/>
                    </a:cubicBezTo>
                    <a:cubicBezTo>
                      <a:pt x="51" y="15"/>
                      <a:pt x="50" y="15"/>
                      <a:pt x="50" y="15"/>
                    </a:cubicBezTo>
                    <a:cubicBezTo>
                      <a:pt x="49" y="15"/>
                      <a:pt x="48" y="15"/>
                      <a:pt x="47" y="15"/>
                    </a:cubicBezTo>
                    <a:cubicBezTo>
                      <a:pt x="47" y="16"/>
                      <a:pt x="46" y="16"/>
                      <a:pt x="46" y="16"/>
                    </a:cubicBezTo>
                    <a:cubicBezTo>
                      <a:pt x="46" y="16"/>
                      <a:pt x="45" y="16"/>
                      <a:pt x="44" y="16"/>
                    </a:cubicBezTo>
                    <a:cubicBezTo>
                      <a:pt x="44" y="17"/>
                      <a:pt x="44" y="17"/>
                      <a:pt x="44" y="17"/>
                    </a:cubicBezTo>
                    <a:cubicBezTo>
                      <a:pt x="43" y="17"/>
                      <a:pt x="43" y="17"/>
                      <a:pt x="42" y="18"/>
                    </a:cubicBezTo>
                    <a:cubicBezTo>
                      <a:pt x="42" y="18"/>
                      <a:pt x="42" y="18"/>
                      <a:pt x="42" y="18"/>
                    </a:cubicBezTo>
                    <a:cubicBezTo>
                      <a:pt x="42" y="19"/>
                      <a:pt x="41" y="19"/>
                      <a:pt x="41" y="19"/>
                    </a:cubicBezTo>
                    <a:cubicBezTo>
                      <a:pt x="41" y="20"/>
                      <a:pt x="40" y="21"/>
                      <a:pt x="40" y="22"/>
                    </a:cubicBezTo>
                    <a:cubicBezTo>
                      <a:pt x="40" y="22"/>
                      <a:pt x="40" y="22"/>
                      <a:pt x="40" y="22"/>
                    </a:cubicBezTo>
                    <a:cubicBezTo>
                      <a:pt x="40" y="23"/>
                      <a:pt x="40" y="24"/>
                      <a:pt x="40" y="24"/>
                    </a:cubicBezTo>
                    <a:cubicBezTo>
                      <a:pt x="40" y="25"/>
                      <a:pt x="40" y="25"/>
                      <a:pt x="40" y="25"/>
                    </a:cubicBezTo>
                    <a:cubicBezTo>
                      <a:pt x="40" y="26"/>
                      <a:pt x="40" y="26"/>
                      <a:pt x="40" y="27"/>
                    </a:cubicBezTo>
                    <a:cubicBezTo>
                      <a:pt x="40" y="27"/>
                      <a:pt x="40" y="28"/>
                      <a:pt x="40" y="28"/>
                    </a:cubicBezTo>
                    <a:cubicBezTo>
                      <a:pt x="40" y="29"/>
                      <a:pt x="40" y="29"/>
                      <a:pt x="40" y="30"/>
                    </a:cubicBezTo>
                    <a:cubicBezTo>
                      <a:pt x="40" y="30"/>
                      <a:pt x="40" y="31"/>
                      <a:pt x="40" y="31"/>
                    </a:cubicBezTo>
                    <a:cubicBezTo>
                      <a:pt x="40" y="32"/>
                      <a:pt x="41" y="32"/>
                      <a:pt x="41" y="33"/>
                    </a:cubicBezTo>
                    <a:cubicBezTo>
                      <a:pt x="41" y="33"/>
                      <a:pt x="41" y="34"/>
                      <a:pt x="41" y="34"/>
                    </a:cubicBezTo>
                    <a:cubicBezTo>
                      <a:pt x="41" y="35"/>
                      <a:pt x="42" y="35"/>
                      <a:pt x="42" y="36"/>
                    </a:cubicBezTo>
                    <a:cubicBezTo>
                      <a:pt x="42" y="36"/>
                      <a:pt x="42" y="37"/>
                      <a:pt x="42" y="37"/>
                    </a:cubicBezTo>
                    <a:cubicBezTo>
                      <a:pt x="43" y="39"/>
                      <a:pt x="43" y="41"/>
                      <a:pt x="44" y="42"/>
                    </a:cubicBezTo>
                    <a:cubicBezTo>
                      <a:pt x="44" y="42"/>
                      <a:pt x="44" y="42"/>
                      <a:pt x="44" y="42"/>
                    </a:cubicBezTo>
                    <a:cubicBezTo>
                      <a:pt x="43" y="43"/>
                      <a:pt x="42" y="44"/>
                      <a:pt x="41" y="45"/>
                    </a:cubicBezTo>
                    <a:cubicBezTo>
                      <a:pt x="40" y="47"/>
                      <a:pt x="39" y="50"/>
                      <a:pt x="39" y="54"/>
                    </a:cubicBezTo>
                    <a:cubicBezTo>
                      <a:pt x="39" y="54"/>
                      <a:pt x="39" y="55"/>
                      <a:pt x="39" y="56"/>
                    </a:cubicBezTo>
                    <a:cubicBezTo>
                      <a:pt x="39" y="56"/>
                      <a:pt x="39" y="56"/>
                      <a:pt x="39" y="57"/>
                    </a:cubicBezTo>
                    <a:cubicBezTo>
                      <a:pt x="39" y="57"/>
                      <a:pt x="39" y="57"/>
                      <a:pt x="39" y="58"/>
                    </a:cubicBezTo>
                    <a:cubicBezTo>
                      <a:pt x="39" y="58"/>
                      <a:pt x="40" y="59"/>
                      <a:pt x="40" y="59"/>
                    </a:cubicBezTo>
                    <a:cubicBezTo>
                      <a:pt x="40" y="59"/>
                      <a:pt x="40" y="59"/>
                      <a:pt x="40" y="59"/>
                    </a:cubicBezTo>
                    <a:cubicBezTo>
                      <a:pt x="41" y="63"/>
                      <a:pt x="42" y="65"/>
                      <a:pt x="44" y="67"/>
                    </a:cubicBezTo>
                    <a:cubicBezTo>
                      <a:pt x="44" y="67"/>
                      <a:pt x="44" y="67"/>
                      <a:pt x="44" y="67"/>
                    </a:cubicBezTo>
                    <a:cubicBezTo>
                      <a:pt x="45" y="67"/>
                      <a:pt x="45" y="68"/>
                      <a:pt x="45" y="68"/>
                    </a:cubicBezTo>
                    <a:cubicBezTo>
                      <a:pt x="46" y="70"/>
                      <a:pt x="46" y="71"/>
                      <a:pt x="46" y="72"/>
                    </a:cubicBezTo>
                    <a:cubicBezTo>
                      <a:pt x="46" y="73"/>
                      <a:pt x="46" y="73"/>
                      <a:pt x="46" y="74"/>
                    </a:cubicBezTo>
                    <a:cubicBezTo>
                      <a:pt x="48" y="85"/>
                      <a:pt x="53" y="90"/>
                      <a:pt x="56" y="92"/>
                    </a:cubicBezTo>
                    <a:cubicBezTo>
                      <a:pt x="56" y="94"/>
                      <a:pt x="56" y="94"/>
                      <a:pt x="56" y="94"/>
                    </a:cubicBezTo>
                    <a:cubicBezTo>
                      <a:pt x="56" y="105"/>
                      <a:pt x="56" y="105"/>
                      <a:pt x="56" y="105"/>
                    </a:cubicBezTo>
                    <a:cubicBezTo>
                      <a:pt x="56" y="107"/>
                      <a:pt x="56" y="107"/>
                      <a:pt x="56" y="107"/>
                    </a:cubicBezTo>
                    <a:cubicBezTo>
                      <a:pt x="44" y="112"/>
                      <a:pt x="31" y="118"/>
                      <a:pt x="21" y="124"/>
                    </a:cubicBezTo>
                    <a:cubicBezTo>
                      <a:pt x="17" y="127"/>
                      <a:pt x="14" y="128"/>
                      <a:pt x="11" y="130"/>
                    </a:cubicBezTo>
                    <a:cubicBezTo>
                      <a:pt x="4" y="135"/>
                      <a:pt x="0" y="139"/>
                      <a:pt x="0" y="142"/>
                    </a:cubicBezTo>
                    <a:cubicBezTo>
                      <a:pt x="0" y="186"/>
                      <a:pt x="0" y="186"/>
                      <a:pt x="0" y="186"/>
                    </a:cubicBezTo>
                    <a:cubicBezTo>
                      <a:pt x="0" y="188"/>
                      <a:pt x="2" y="190"/>
                      <a:pt x="4" y="190"/>
                    </a:cubicBezTo>
                    <a:cubicBezTo>
                      <a:pt x="116" y="190"/>
                      <a:pt x="116" y="190"/>
                      <a:pt x="116" y="190"/>
                    </a:cubicBezTo>
                    <a:cubicBezTo>
                      <a:pt x="156" y="190"/>
                      <a:pt x="156" y="190"/>
                      <a:pt x="156" y="190"/>
                    </a:cubicBezTo>
                    <a:cubicBezTo>
                      <a:pt x="160" y="190"/>
                      <a:pt x="160" y="190"/>
                      <a:pt x="160" y="190"/>
                    </a:cubicBezTo>
                    <a:cubicBezTo>
                      <a:pt x="160" y="186"/>
                      <a:pt x="160" y="186"/>
                      <a:pt x="160" y="186"/>
                    </a:cubicBezTo>
                    <a:cubicBezTo>
                      <a:pt x="160" y="142"/>
                      <a:pt x="160" y="142"/>
                      <a:pt x="160" y="142"/>
                    </a:cubicBezTo>
                    <a:cubicBezTo>
                      <a:pt x="160" y="139"/>
                      <a:pt x="154" y="133"/>
                      <a:pt x="14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79410"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226725" y="2039725"/>
            <a:ext cx="3233228" cy="1107996"/>
          </a:xfrm>
          <a:prstGeom prst="rect">
            <a:avLst/>
          </a:prstGeom>
          <a:noFill/>
        </p:spPr>
        <p:txBody>
          <a:bodyPr wrap="square" lIns="0" tIns="0" rIns="0" bIns="0" rtlCol="0">
            <a:spAutoFit/>
          </a:bodyPr>
          <a:lstStyle/>
          <a:p>
            <a:r>
              <a:rPr lang="en-US" dirty="0"/>
              <a:t>Binomial Model provide a discrete time approximation to the continuous process underlying the Black-Scholes model</a:t>
            </a:r>
          </a:p>
        </p:txBody>
      </p:sp>
      <p:sp>
        <p:nvSpPr>
          <p:cNvPr id="49" name="TextBox 48">
            <a:extLst>
              <a:ext uri="{FF2B5EF4-FFF2-40B4-BE49-F238E27FC236}">
                <a16:creationId xmlns:a16="http://schemas.microsoft.com/office/drawing/2014/main" id="{FFDC3D59-6312-4B09-A47E-217DF86E4CEC}"/>
              </a:ext>
            </a:extLst>
          </p:cNvPr>
          <p:cNvSpPr txBox="1"/>
          <p:nvPr/>
        </p:nvSpPr>
        <p:spPr>
          <a:xfrm>
            <a:off x="242393" y="4724390"/>
            <a:ext cx="3233228" cy="830997"/>
          </a:xfrm>
          <a:prstGeom prst="rect">
            <a:avLst/>
          </a:prstGeom>
          <a:noFill/>
        </p:spPr>
        <p:txBody>
          <a:bodyPr wrap="square" lIns="0" tIns="0" rIns="0" bIns="0" rtlCol="0">
            <a:spAutoFit/>
          </a:bodyPr>
          <a:lstStyle/>
          <a:p>
            <a:r>
              <a:rPr lang="en-US" dirty="0"/>
              <a:t>Plot Error against n, the graph has a clear sawtooth pattern and periodic humps</a:t>
            </a:r>
          </a:p>
        </p:txBody>
      </p:sp>
      <p:sp>
        <p:nvSpPr>
          <p:cNvPr id="50" name="TextBox 49">
            <a:extLst>
              <a:ext uri="{FF2B5EF4-FFF2-40B4-BE49-F238E27FC236}">
                <a16:creationId xmlns:a16="http://schemas.microsoft.com/office/drawing/2014/main" id="{329B0A24-4AF3-471F-B550-B6ECA0A271C1}"/>
              </a:ext>
            </a:extLst>
          </p:cNvPr>
          <p:cNvSpPr txBox="1"/>
          <p:nvPr/>
        </p:nvSpPr>
        <p:spPr>
          <a:xfrm>
            <a:off x="8663695" y="2039725"/>
            <a:ext cx="3233228" cy="1107996"/>
          </a:xfrm>
          <a:prstGeom prst="rect">
            <a:avLst/>
          </a:prstGeom>
          <a:noFill/>
        </p:spPr>
        <p:txBody>
          <a:bodyPr wrap="square" lIns="0" tIns="0" rIns="0" bIns="0" rtlCol="0">
            <a:spAutoFit/>
          </a:bodyPr>
          <a:lstStyle/>
          <a:p>
            <a:pPr algn="r"/>
            <a:r>
              <a:rPr lang="en-US" dirty="0"/>
              <a:t>The Binomial model value converges on the Black-Scholes formula value as the number of steps increases</a:t>
            </a:r>
            <a:r>
              <a:rPr lang="en-US" sz="1600" dirty="0"/>
              <a:t>.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0600" y="4724390"/>
            <a:ext cx="3342271" cy="830997"/>
          </a:xfrm>
          <a:prstGeom prst="rect">
            <a:avLst/>
          </a:prstGeom>
          <a:noFill/>
        </p:spPr>
        <p:txBody>
          <a:bodyPr wrap="square" lIns="0" tIns="0" rIns="0" bIns="0" rtlCol="0">
            <a:spAutoFit/>
          </a:bodyPr>
          <a:lstStyle/>
          <a:p>
            <a:pPr algn="r"/>
            <a:r>
              <a:rPr lang="en-US" dirty="0"/>
              <a:t>The rate of convergence of Binomial Tree approach is 1 (linear convergence). </a:t>
            </a:r>
          </a:p>
        </p:txBody>
      </p:sp>
      <p:grpSp>
        <p:nvGrpSpPr>
          <p:cNvPr id="53" name="Group 52" descr="This image is an icon of binoculars. ">
            <a:extLst>
              <a:ext uri="{FF2B5EF4-FFF2-40B4-BE49-F238E27FC236}">
                <a16:creationId xmlns:a16="http://schemas.microsoft.com/office/drawing/2014/main" id="{7AA411C8-A30F-4E87-8335-8474FCDB2DB9}"/>
              </a:ext>
            </a:extLst>
          </p:cNvPr>
          <p:cNvGrpSpPr/>
          <p:nvPr/>
        </p:nvGrpSpPr>
        <p:grpSpPr>
          <a:xfrm>
            <a:off x="5693949" y="3516433"/>
            <a:ext cx="804102" cy="746032"/>
            <a:chOff x="9879013" y="2500313"/>
            <a:chExt cx="285750" cy="265113"/>
          </a:xfrm>
          <a:solidFill>
            <a:schemeClr val="bg2">
              <a:lumMod val="90000"/>
            </a:schemeClr>
          </a:solidFill>
        </p:grpSpPr>
        <p:sp>
          <p:nvSpPr>
            <p:cNvPr id="54" name="Freeform 3859">
              <a:extLst>
                <a:ext uri="{FF2B5EF4-FFF2-40B4-BE49-F238E27FC236}">
                  <a16:creationId xmlns:a16="http://schemas.microsoft.com/office/drawing/2014/main" id="{5609F4E5-2960-4AFA-A9AD-3C7EBEFE8BA9}"/>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860">
              <a:extLst>
                <a:ext uri="{FF2B5EF4-FFF2-40B4-BE49-F238E27FC236}">
                  <a16:creationId xmlns:a16="http://schemas.microsoft.com/office/drawing/2014/main" id="{F0042405-7464-488A-BBDE-6CA0B1E0F2E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861">
              <a:extLst>
                <a:ext uri="{FF2B5EF4-FFF2-40B4-BE49-F238E27FC236}">
                  <a16:creationId xmlns:a16="http://schemas.microsoft.com/office/drawing/2014/main" id="{3A526A29-4385-410D-897C-52EA194114F8}"/>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862">
              <a:extLst>
                <a:ext uri="{FF2B5EF4-FFF2-40B4-BE49-F238E27FC236}">
                  <a16:creationId xmlns:a16="http://schemas.microsoft.com/office/drawing/2014/main" id="{DD51999E-C893-48A9-8535-6EC975734D37}"/>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9" name="Graphic 8" descr="Circles with arrows">
            <a:extLst>
              <a:ext uri="{FF2B5EF4-FFF2-40B4-BE49-F238E27FC236}">
                <a16:creationId xmlns:a16="http://schemas.microsoft.com/office/drawing/2014/main" id="{DBB7F0F6-D68D-40AD-B60E-2204F6383A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6384" y="2271738"/>
            <a:ext cx="661930" cy="661930"/>
          </a:xfrm>
          <a:prstGeom prst="rect">
            <a:avLst/>
          </a:prstGeom>
        </p:spPr>
      </p:pic>
    </p:spTree>
    <p:extLst>
      <p:ext uri="{BB962C8B-B14F-4D97-AF65-F5344CB8AC3E}">
        <p14:creationId xmlns:p14="http://schemas.microsoft.com/office/powerpoint/2010/main" val="1021374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B1C94DC-B88C-4EC0-BB96-ED7CA7DF28AD}"/>
                  </a:ext>
                </a:extLst>
              </p:cNvPr>
              <p:cNvSpPr/>
              <p:nvPr/>
            </p:nvSpPr>
            <p:spPr>
              <a:xfrm>
                <a:off x="1038396" y="569033"/>
                <a:ext cx="4461606" cy="5205720"/>
              </a:xfrm>
              <a:prstGeom prst="rect">
                <a:avLst/>
              </a:prstGeom>
            </p:spPr>
            <p:txBody>
              <a:bodyPr wrap="none">
                <a:spAutoFit/>
              </a:bodyPr>
              <a:lstStyle/>
              <a:p>
                <a:pPr lvl="0">
                  <a:lnSpc>
                    <a:spcPct val="250000"/>
                  </a:lnSpc>
                </a:pPr>
                <a:r>
                  <a:rPr lang="en-US" sz="2400" b="1" dirty="0">
                    <a:solidFill>
                      <a:prstClr val="black"/>
                    </a:solidFill>
                  </a:rPr>
                  <a:t>Linear Regression:</a:t>
                </a:r>
              </a:p>
              <a:p>
                <a:pPr lvl="0">
                  <a:lnSpc>
                    <a:spcPct val="250000"/>
                  </a:lnSpc>
                </a:pPr>
                <a:r>
                  <a:rPr lang="en-US" sz="2000" dirty="0">
                    <a:solidFill>
                      <a:prstClr val="black"/>
                    </a:solidFill>
                  </a:rPr>
                  <a:t>log|</a:t>
                </a:r>
                <a14:m>
                  <m:oMath xmlns:m="http://schemas.openxmlformats.org/officeDocument/2006/math">
                    <m:sSub>
                      <m:sSubPr>
                        <m:ctrlPr>
                          <a:rPr lang="en-US" sz="2000" i="1" dirty="0" smtClean="0">
                            <a:solidFill>
                              <a:prstClr val="black"/>
                            </a:solidFill>
                            <a:latin typeface="Cambria Math" panose="02040503050406030204" pitchFamily="18" charset="0"/>
                          </a:rPr>
                        </m:ctrlPr>
                      </m:sSubPr>
                      <m:e>
                        <m:r>
                          <a:rPr lang="en-US" sz="2000" b="0" i="1" dirty="0" smtClean="0">
                            <a:solidFill>
                              <a:prstClr val="black"/>
                            </a:solidFill>
                            <a:latin typeface="Cambria Math" panose="02040503050406030204" pitchFamily="18" charset="0"/>
                          </a:rPr>
                          <m:t>𝑋</m:t>
                        </m:r>
                      </m:e>
                      <m:sub>
                        <m:r>
                          <a:rPr lang="en-US" sz="2000" b="0" i="1" dirty="0" smtClean="0">
                            <a:solidFill>
                              <a:prstClr val="black"/>
                            </a:solidFill>
                            <a:latin typeface="Cambria Math" panose="02040503050406030204" pitchFamily="18" charset="0"/>
                          </a:rPr>
                          <m:t>𝑛</m:t>
                        </m:r>
                      </m:sub>
                    </m:sSub>
                    <m:r>
                      <a:rPr lang="en-US" sz="2000" b="0" i="1" dirty="0" smtClean="0">
                        <a:solidFill>
                          <a:prstClr val="black"/>
                        </a:solidFill>
                        <a:latin typeface="Cambria Math" panose="02040503050406030204" pitchFamily="18" charset="0"/>
                      </a:rPr>
                      <m:t>−</m:t>
                    </m:r>
                    <m:sSup>
                      <m:sSupPr>
                        <m:ctrlPr>
                          <a:rPr lang="en-US" sz="2000" b="0" i="1" dirty="0" smtClean="0">
                            <a:solidFill>
                              <a:prstClr val="black"/>
                            </a:solidFill>
                            <a:latin typeface="Cambria Math" panose="02040503050406030204" pitchFamily="18" charset="0"/>
                          </a:rPr>
                        </m:ctrlPr>
                      </m:sSupPr>
                      <m:e>
                        <m:r>
                          <a:rPr lang="en-US" sz="2000" b="0" i="1" dirty="0" smtClean="0">
                            <a:solidFill>
                              <a:prstClr val="black"/>
                            </a:solidFill>
                            <a:latin typeface="Cambria Math" panose="02040503050406030204" pitchFamily="18" charset="0"/>
                          </a:rPr>
                          <m:t>𝑋</m:t>
                        </m:r>
                      </m:e>
                      <m:sup>
                        <m:r>
                          <a:rPr lang="en-US" sz="2000" b="0" i="1" dirty="0" smtClean="0">
                            <a:solidFill>
                              <a:prstClr val="black"/>
                            </a:solidFill>
                            <a:latin typeface="Cambria Math" panose="02040503050406030204" pitchFamily="18" charset="0"/>
                          </a:rPr>
                          <m:t>∗</m:t>
                        </m:r>
                      </m:sup>
                    </m:sSup>
                  </m:oMath>
                </a14:m>
                <a:r>
                  <a:rPr lang="en-US" sz="2000" dirty="0">
                    <a:solidFill>
                      <a:prstClr val="black"/>
                    </a:solidFill>
                  </a:rPr>
                  <a:t>|= log(a) + b log|</a:t>
                </a:r>
                <a14:m>
                  <m:oMath xmlns:m="http://schemas.openxmlformats.org/officeDocument/2006/math">
                    <m:sSub>
                      <m:sSubPr>
                        <m:ctrlPr>
                          <a:rPr lang="en-US" sz="2000" i="1" dirty="0">
                            <a:solidFill>
                              <a:prstClr val="black"/>
                            </a:solidFill>
                            <a:latin typeface="Cambria Math" panose="02040503050406030204" pitchFamily="18" charset="0"/>
                          </a:rPr>
                        </m:ctrlPr>
                      </m:sSubPr>
                      <m:e>
                        <m:r>
                          <a:rPr lang="en-US" sz="2000" i="1" dirty="0">
                            <a:solidFill>
                              <a:prstClr val="black"/>
                            </a:solidFill>
                            <a:latin typeface="Cambria Math" panose="02040503050406030204" pitchFamily="18" charset="0"/>
                          </a:rPr>
                          <m:t>𝑋</m:t>
                        </m:r>
                      </m:e>
                      <m:sub>
                        <m:r>
                          <a:rPr lang="en-US" sz="2000" i="1" dirty="0">
                            <a:solidFill>
                              <a:prstClr val="black"/>
                            </a:solidFill>
                            <a:latin typeface="Cambria Math" panose="02040503050406030204" pitchFamily="18" charset="0"/>
                          </a:rPr>
                          <m:t>𝑛</m:t>
                        </m:r>
                        <m:r>
                          <a:rPr lang="en-US" sz="2000" b="0" i="1" dirty="0" smtClean="0">
                            <a:solidFill>
                              <a:prstClr val="black"/>
                            </a:solidFill>
                            <a:latin typeface="Cambria Math" panose="02040503050406030204" pitchFamily="18" charset="0"/>
                          </a:rPr>
                          <m:t>+1</m:t>
                        </m:r>
                      </m:sub>
                    </m:sSub>
                    <m:r>
                      <a:rPr lang="en-US" sz="2000" i="1" dirty="0">
                        <a:solidFill>
                          <a:prstClr val="black"/>
                        </a:solidFill>
                        <a:latin typeface="Cambria Math" panose="02040503050406030204" pitchFamily="18" charset="0"/>
                      </a:rPr>
                      <m:t>−</m:t>
                    </m:r>
                    <m:sSup>
                      <m:sSupPr>
                        <m:ctrlPr>
                          <a:rPr lang="en-US" sz="2000" i="1" dirty="0">
                            <a:solidFill>
                              <a:prstClr val="black"/>
                            </a:solidFill>
                            <a:latin typeface="Cambria Math" panose="02040503050406030204" pitchFamily="18" charset="0"/>
                          </a:rPr>
                        </m:ctrlPr>
                      </m:sSupPr>
                      <m:e>
                        <m:r>
                          <a:rPr lang="en-US" sz="2000" i="1" dirty="0">
                            <a:solidFill>
                              <a:prstClr val="black"/>
                            </a:solidFill>
                            <a:latin typeface="Cambria Math" panose="02040503050406030204" pitchFamily="18" charset="0"/>
                          </a:rPr>
                          <m:t>𝑋</m:t>
                        </m:r>
                      </m:e>
                      <m:sup>
                        <m:r>
                          <a:rPr lang="en-US" sz="2000" i="1" dirty="0">
                            <a:solidFill>
                              <a:prstClr val="black"/>
                            </a:solidFill>
                            <a:latin typeface="Cambria Math" panose="02040503050406030204" pitchFamily="18" charset="0"/>
                          </a:rPr>
                          <m:t>∗</m:t>
                        </m:r>
                      </m:sup>
                    </m:sSup>
                  </m:oMath>
                </a14:m>
                <a:r>
                  <a:rPr lang="en-US" sz="2000" dirty="0">
                    <a:solidFill>
                      <a:prstClr val="black"/>
                    </a:solidFill>
                  </a:rPr>
                  <a:t>|</a:t>
                </a:r>
              </a:p>
              <a:p>
                <a:pPr lvl="0">
                  <a:lnSpc>
                    <a:spcPct val="250000"/>
                  </a:lnSpc>
                </a:pPr>
                <a:r>
                  <a:rPr lang="en-US" sz="2000" dirty="0">
                    <a:solidFill>
                      <a:prstClr val="black"/>
                    </a:solidFill>
                  </a:rPr>
                  <a:t>b = 1               Linear convergence</a:t>
                </a:r>
              </a:p>
              <a:p>
                <a:pPr lvl="0">
                  <a:lnSpc>
                    <a:spcPct val="250000"/>
                  </a:lnSpc>
                </a:pPr>
                <a:r>
                  <a:rPr lang="en-US" sz="2400" b="1" dirty="0">
                    <a:solidFill>
                      <a:prstClr val="black"/>
                    </a:solidFill>
                  </a:rPr>
                  <a:t>Hypothesis Test:</a:t>
                </a:r>
              </a:p>
              <a:p>
                <a:pPr lvl="0">
                  <a:lnSpc>
                    <a:spcPct val="250000"/>
                  </a:lnSpc>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𝐻</m:t>
                          </m:r>
                        </m:e>
                        <m:sub>
                          <m:r>
                            <a:rPr lang="en-US" sz="2000" b="0" i="1" smtClean="0">
                              <a:solidFill>
                                <a:prstClr val="black"/>
                              </a:solidFill>
                              <a:latin typeface="Cambria Math" panose="02040503050406030204" pitchFamily="18" charset="0"/>
                            </a:rPr>
                            <m:t>0</m:t>
                          </m:r>
                        </m:sub>
                      </m:sSub>
                      <m:r>
                        <a:rPr lang="en-US" sz="2000" b="0" i="1" smtClean="0">
                          <a:solidFill>
                            <a:prstClr val="black"/>
                          </a:solidFill>
                          <a:latin typeface="Cambria Math" panose="02040503050406030204" pitchFamily="18" charset="0"/>
                        </a:rPr>
                        <m:t>: </m:t>
                      </m:r>
                      <m:r>
                        <a:rPr lang="en-US" sz="2000" b="0" i="1" smtClean="0">
                          <a:solidFill>
                            <a:prstClr val="black"/>
                          </a:solidFill>
                          <a:latin typeface="Cambria Math" panose="02040503050406030204" pitchFamily="18" charset="0"/>
                        </a:rPr>
                        <m:t>𝑏</m:t>
                      </m:r>
                      <m:r>
                        <a:rPr lang="en-US" sz="2000" i="1">
                          <a:solidFill>
                            <a:prstClr val="black"/>
                          </a:solidFill>
                          <a:latin typeface="Cambria Math" panose="02040503050406030204" pitchFamily="18" charset="0"/>
                          <a:ea typeface="Cambria Math" panose="02040503050406030204" pitchFamily="18" charset="0"/>
                        </a:rPr>
                        <m:t>≠</m:t>
                      </m:r>
                      <m:r>
                        <a:rPr lang="en-US" sz="2000" b="0" i="1" smtClean="0">
                          <a:solidFill>
                            <a:prstClr val="black"/>
                          </a:solidFill>
                          <a:latin typeface="Cambria Math" panose="02040503050406030204" pitchFamily="18" charset="0"/>
                          <a:ea typeface="Cambria Math" panose="02040503050406030204" pitchFamily="18" charset="0"/>
                        </a:rPr>
                        <m:t>1</m:t>
                      </m:r>
                    </m:oMath>
                  </m:oMathPara>
                </a14:m>
                <a:endParaRPr lang="en-US" sz="2000" b="0" i="1" dirty="0">
                  <a:solidFill>
                    <a:prstClr val="black"/>
                  </a:solidFill>
                  <a:latin typeface="Cambria Math" panose="02040503050406030204" pitchFamily="18" charset="0"/>
                  <a:ea typeface="Cambria Math" panose="02040503050406030204" pitchFamily="18" charset="0"/>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en-US" sz="2000" b="0" i="1" smtClean="0">
                              <a:solidFill>
                                <a:prstClr val="black"/>
                              </a:solidFill>
                              <a:latin typeface="Cambria Math" panose="02040503050406030204" pitchFamily="18" charset="0"/>
                              <a:ea typeface="Cambria Math" panose="02040503050406030204" pitchFamily="18" charset="0"/>
                            </a:rPr>
                          </m:ctrlPr>
                        </m:sSubPr>
                        <m:e>
                          <m:r>
                            <a:rPr lang="en-US" sz="2000" b="0" i="1" smtClean="0">
                              <a:solidFill>
                                <a:prstClr val="black"/>
                              </a:solidFill>
                              <a:latin typeface="Cambria Math" panose="02040503050406030204" pitchFamily="18" charset="0"/>
                              <a:ea typeface="Cambria Math" panose="02040503050406030204" pitchFamily="18" charset="0"/>
                            </a:rPr>
                            <m:t>𝐻</m:t>
                          </m:r>
                        </m:e>
                        <m:sub>
                          <m:r>
                            <a:rPr lang="en-US" sz="2000" b="0" i="1" smtClean="0">
                              <a:solidFill>
                                <a:prstClr val="black"/>
                              </a:solidFill>
                              <a:latin typeface="Cambria Math" panose="02040503050406030204" pitchFamily="18" charset="0"/>
                              <a:ea typeface="Cambria Math" panose="02040503050406030204" pitchFamily="18" charset="0"/>
                            </a:rPr>
                            <m:t>1</m:t>
                          </m:r>
                        </m:sub>
                      </m:sSub>
                      <m:r>
                        <a:rPr lang="en-US" sz="2000" b="0" i="1" smtClean="0">
                          <a:solidFill>
                            <a:prstClr val="black"/>
                          </a:solidFill>
                          <a:latin typeface="Cambria Math" panose="02040503050406030204" pitchFamily="18" charset="0"/>
                          <a:ea typeface="Cambria Math" panose="02040503050406030204" pitchFamily="18" charset="0"/>
                        </a:rPr>
                        <m:t>:</m:t>
                      </m:r>
                      <m:r>
                        <a:rPr lang="en-US" sz="2000" b="0" i="1" smtClean="0">
                          <a:solidFill>
                            <a:prstClr val="black"/>
                          </a:solidFill>
                          <a:latin typeface="Cambria Math" panose="02040503050406030204" pitchFamily="18" charset="0"/>
                          <a:ea typeface="Cambria Math" panose="02040503050406030204" pitchFamily="18" charset="0"/>
                        </a:rPr>
                        <m:t>𝑏</m:t>
                      </m:r>
                      <m:r>
                        <a:rPr lang="en-US" sz="2000" b="0" i="1" smtClean="0">
                          <a:solidFill>
                            <a:prstClr val="black"/>
                          </a:solidFill>
                          <a:latin typeface="Cambria Math" panose="02040503050406030204" pitchFamily="18" charset="0"/>
                          <a:ea typeface="Cambria Math" panose="02040503050406030204" pitchFamily="18" charset="0"/>
                        </a:rPr>
                        <m:t>=1</m:t>
                      </m:r>
                    </m:oMath>
                  </m:oMathPara>
                </a14:m>
                <a:endParaRPr lang="en-US" sz="2000" dirty="0">
                  <a:solidFill>
                    <a:prstClr val="black"/>
                  </a:solidFill>
                </a:endParaRPr>
              </a:p>
              <a:p>
                <a:pPr lvl="0">
                  <a:lnSpc>
                    <a:spcPct val="150000"/>
                  </a:lnSpc>
                </a:pPr>
                <a:r>
                  <a:rPr lang="en-US" sz="2400" b="1" dirty="0">
                    <a:solidFill>
                      <a:prstClr val="black"/>
                    </a:solidFill>
                  </a:rPr>
                  <a:t>Conclusion: b = 1</a:t>
                </a:r>
              </a:p>
            </p:txBody>
          </p:sp>
        </mc:Choice>
        <mc:Fallback xmlns="">
          <p:sp>
            <p:nvSpPr>
              <p:cNvPr id="4" name="Rectangle 3">
                <a:extLst>
                  <a:ext uri="{FF2B5EF4-FFF2-40B4-BE49-F238E27FC236}">
                    <a16:creationId xmlns:a16="http://schemas.microsoft.com/office/drawing/2014/main" id="{1B1C94DC-B88C-4EC0-BB96-ED7CA7DF28AD}"/>
                  </a:ext>
                </a:extLst>
              </p:cNvPr>
              <p:cNvSpPr>
                <a:spLocks noRot="1" noChangeAspect="1" noMove="1" noResize="1" noEditPoints="1" noAdjustHandles="1" noChangeArrowheads="1" noChangeShapeType="1" noTextEdit="1"/>
              </p:cNvSpPr>
              <p:nvPr/>
            </p:nvSpPr>
            <p:spPr>
              <a:xfrm>
                <a:off x="1038396" y="569033"/>
                <a:ext cx="4461606" cy="5205720"/>
              </a:xfrm>
              <a:prstGeom prst="rect">
                <a:avLst/>
              </a:prstGeom>
              <a:blipFill>
                <a:blip r:embed="rId2"/>
                <a:stretch>
                  <a:fillRect l="-2049" r="-683" b="-1756"/>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8A6A3BF-DFDF-4965-B0B5-FF59523434EF}"/>
              </a:ext>
            </a:extLst>
          </p:cNvPr>
          <p:cNvCxnSpPr/>
          <p:nvPr/>
        </p:nvCxnSpPr>
        <p:spPr>
          <a:xfrm>
            <a:off x="1763370" y="2762021"/>
            <a:ext cx="4634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B35A3BE4-2BDE-43B6-A897-DE7353D57166}"/>
              </a:ext>
              <a:ext uri="{C183D7F6-B498-43B3-948B-1728B52AA6E4}">
                <adec:decorative xmlns:adec="http://schemas.microsoft.com/office/drawing/2017/decorative" val="1"/>
              </a:ext>
            </a:extLst>
          </p:cNvPr>
          <p:cNvSpPr/>
          <p:nvPr/>
        </p:nvSpPr>
        <p:spPr>
          <a:xfrm>
            <a:off x="11618558" y="-15167"/>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264061A-74A4-42DB-8AF4-F57890327588}"/>
              </a:ext>
              <a:ext uri="{C183D7F6-B498-43B3-948B-1728B52AA6E4}">
                <adec:decorative xmlns:adec="http://schemas.microsoft.com/office/drawing/2017/decorative" val="1"/>
              </a:ext>
            </a:extLst>
          </p:cNvPr>
          <p:cNvSpPr/>
          <p:nvPr/>
        </p:nvSpPr>
        <p:spPr>
          <a:xfrm>
            <a:off x="-10756"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77315ACD-CCAD-4B71-A4D6-013745CCF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549" y="1681411"/>
            <a:ext cx="5797461" cy="34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3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238F3A-9BC2-4590-8080-EA4A096E63F8}"/>
              </a:ext>
            </a:extLst>
          </p:cNvPr>
          <p:cNvSpPr/>
          <p:nvPr/>
        </p:nvSpPr>
        <p:spPr>
          <a:xfrm>
            <a:off x="642870" y="1095516"/>
            <a:ext cx="10487093" cy="1077218"/>
          </a:xfrm>
          <a:prstGeom prst="rect">
            <a:avLst/>
          </a:prstGeom>
        </p:spPr>
        <p:txBody>
          <a:bodyPr wrap="square">
            <a:spAutoFit/>
          </a:bodyPr>
          <a:lstStyle/>
          <a:p>
            <a:pPr lvl="0" algn="ctr"/>
            <a:r>
              <a:rPr lang="en-US" sz="3200">
                <a:solidFill>
                  <a:prstClr val="black"/>
                </a:solidFill>
                <a:latin typeface="Century Gothic"/>
              </a:rPr>
              <a:t>d) </a:t>
            </a:r>
            <a:r>
              <a:rPr lang="en-US" sz="3200" b="1">
                <a:solidFill>
                  <a:prstClr val="black"/>
                </a:solidFill>
                <a:latin typeface="Century Gothic"/>
              </a:rPr>
              <a:t>European Call Option Price </a:t>
            </a:r>
            <a:r>
              <a:rPr lang="en-US" sz="3200">
                <a:solidFill>
                  <a:prstClr val="black"/>
                </a:solidFill>
                <a:latin typeface="Century Gothic"/>
              </a:rPr>
              <a:t>- Binomial Tree Approach</a:t>
            </a:r>
            <a:endParaRPr lang="en-US" sz="3600">
              <a:solidFill>
                <a:prstClr val="black"/>
              </a:solidFill>
              <a:latin typeface="Century Gothic"/>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6633236-539D-4FB5-A846-0B437446EF1C}"/>
                  </a:ext>
                </a:extLst>
              </p:cNvPr>
              <p:cNvSpPr/>
              <p:nvPr/>
            </p:nvSpPr>
            <p:spPr>
              <a:xfrm>
                <a:off x="3136226" y="2172734"/>
                <a:ext cx="5286127" cy="2866619"/>
              </a:xfrm>
              <a:prstGeom prst="rect">
                <a:avLst/>
              </a:prstGeom>
            </p:spPr>
            <p:txBody>
              <a:bodyPr wrap="none">
                <a:spAutoFit/>
              </a:bodyPr>
              <a:lstStyle/>
              <a:p>
                <a:pPr lvl="0">
                  <a:lnSpc>
                    <a:spcPct val="250000"/>
                  </a:lnSpc>
                </a:pPr>
                <a14:m>
                  <m:oMathPara xmlns:m="http://schemas.openxmlformats.org/officeDocument/2006/math">
                    <m:oMathParaPr>
                      <m:jc m:val="left"/>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𝑟</m:t>
                          </m:r>
                        </m:e>
                        <m:sub>
                          <m:r>
                            <a:rPr lang="en-US" sz="2400" i="1">
                              <a:solidFill>
                                <a:prstClr val="black"/>
                              </a:solidFill>
                              <a:latin typeface="Cambria Math" panose="02040503050406030204" pitchFamily="18" charset="0"/>
                            </a:rPr>
                            <m:t>0</m:t>
                          </m:r>
                        </m:sub>
                      </m:sSub>
                      <m:r>
                        <a:rPr lang="en-US" sz="2400" i="1">
                          <a:solidFill>
                            <a:prstClr val="black"/>
                          </a:solidFill>
                          <a:latin typeface="Cambria Math" panose="02040503050406030204" pitchFamily="18" charset="0"/>
                        </a:rPr>
                        <m:t>=0.03, </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𝑆</m:t>
                          </m:r>
                        </m:e>
                        <m:sub>
                          <m:r>
                            <a:rPr lang="en-US" sz="2400" i="1">
                              <a:solidFill>
                                <a:prstClr val="black"/>
                              </a:solidFill>
                              <a:latin typeface="Cambria Math" panose="02040503050406030204" pitchFamily="18" charset="0"/>
                            </a:rPr>
                            <m:t>0</m:t>
                          </m:r>
                        </m:sub>
                      </m:sSub>
                      <m:r>
                        <a:rPr lang="en-US" sz="2400" i="1">
                          <a:solidFill>
                            <a:prstClr val="black"/>
                          </a:solidFill>
                          <a:latin typeface="Cambria Math" panose="02040503050406030204" pitchFamily="18" charset="0"/>
                        </a:rPr>
                        <m:t>=$1640, </m:t>
                      </m:r>
                      <m:r>
                        <a:rPr lang="en-US" sz="2400" i="1">
                          <a:solidFill>
                            <a:prstClr val="black"/>
                          </a:solidFill>
                          <a:latin typeface="Cambria Math" panose="02040503050406030204" pitchFamily="18" charset="0"/>
                        </a:rPr>
                        <m:t>𝐾</m:t>
                      </m:r>
                      <m:r>
                        <a:rPr lang="en-US" sz="2400" i="1">
                          <a:solidFill>
                            <a:prstClr val="black"/>
                          </a:solidFill>
                          <a:latin typeface="Cambria Math" panose="02040503050406030204" pitchFamily="18" charset="0"/>
                        </a:rPr>
                        <m:t>=$1750</m:t>
                      </m:r>
                    </m:oMath>
                  </m:oMathPara>
                </a14:m>
                <a:endParaRPr lang="en-US" sz="2400">
                  <a:solidFill>
                    <a:prstClr val="black"/>
                  </a:solidFill>
                </a:endParaRPr>
              </a:p>
              <a:p>
                <a:pPr>
                  <a:lnSpc>
                    <a:spcPct val="250000"/>
                  </a:lnSpc>
                </a:pPr>
                <a:r>
                  <a:rPr lang="en-US" sz="2400"/>
                  <a:t>Price of European Call Option: </a:t>
                </a:r>
                <a:r>
                  <a:rPr lang="en-US" sz="2800" b="1">
                    <a:effectLst>
                      <a:outerShdw blurRad="38100" dist="38100" dir="2700000" algn="tl">
                        <a:srgbClr val="000000">
                          <a:alpha val="43137"/>
                        </a:srgbClr>
                      </a:outerShdw>
                    </a:effectLst>
                  </a:rPr>
                  <a:t>$77.3925</a:t>
                </a:r>
              </a:p>
              <a:p>
                <a:pPr lvl="0">
                  <a:lnSpc>
                    <a:spcPct val="250000"/>
                  </a:lnSpc>
                </a:pPr>
                <a:endParaRPr lang="en-US" sz="2400">
                  <a:solidFill>
                    <a:prstClr val="black"/>
                  </a:solidFill>
                </a:endParaRPr>
              </a:p>
            </p:txBody>
          </p:sp>
        </mc:Choice>
        <mc:Fallback xmlns="">
          <p:sp>
            <p:nvSpPr>
              <p:cNvPr id="5" name="Rectangle 4">
                <a:extLst>
                  <a:ext uri="{FF2B5EF4-FFF2-40B4-BE49-F238E27FC236}">
                    <a16:creationId xmlns:a16="http://schemas.microsoft.com/office/drawing/2014/main" id="{66633236-539D-4FB5-A846-0B437446EF1C}"/>
                  </a:ext>
                </a:extLst>
              </p:cNvPr>
              <p:cNvSpPr>
                <a:spLocks noRot="1" noChangeAspect="1" noMove="1" noResize="1" noEditPoints="1" noAdjustHandles="1" noChangeArrowheads="1" noChangeShapeType="1" noTextEdit="1"/>
              </p:cNvSpPr>
              <p:nvPr/>
            </p:nvSpPr>
            <p:spPr>
              <a:xfrm>
                <a:off x="3136226" y="2172734"/>
                <a:ext cx="5286127" cy="2866619"/>
              </a:xfrm>
              <a:prstGeom prst="rect">
                <a:avLst/>
              </a:prstGeom>
              <a:blipFill>
                <a:blip r:embed="rId2"/>
                <a:stretch>
                  <a:fillRect l="-1728" r="-2419"/>
                </a:stretch>
              </a:blipFill>
            </p:spPr>
            <p:txBody>
              <a:bodyPr/>
              <a:lstStyle/>
              <a:p>
                <a:r>
                  <a:rPr lang="en-US">
                    <a:noFill/>
                  </a:rPr>
                  <a:t> </a:t>
                </a:r>
              </a:p>
            </p:txBody>
          </p:sp>
        </mc:Fallback>
      </mc:AlternateContent>
      <p:sp>
        <p:nvSpPr>
          <p:cNvPr id="6" name="Rounded Rectangle 81">
            <a:extLst>
              <a:ext uri="{FF2B5EF4-FFF2-40B4-BE49-F238E27FC236}">
                <a16:creationId xmlns:a16="http://schemas.microsoft.com/office/drawing/2014/main" id="{DDCFDDDC-F53D-457D-89EB-D4F74E4EF6C3}"/>
              </a:ext>
              <a:ext uri="{C183D7F6-B498-43B3-948B-1728B52AA6E4}">
                <adec:decorative xmlns:adec="http://schemas.microsoft.com/office/drawing/2017/decorative" val="1"/>
              </a:ext>
            </a:extLst>
          </p:cNvPr>
          <p:cNvSpPr/>
          <p:nvPr/>
        </p:nvSpPr>
        <p:spPr>
          <a:xfrm>
            <a:off x="5088501" y="4659629"/>
            <a:ext cx="6267654" cy="1635989"/>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SAME as part b)!</a:t>
            </a:r>
          </a:p>
          <a:p>
            <a:pPr algn="ctr"/>
            <a:r>
              <a:rPr lang="en-US" sz="2000">
                <a:solidFill>
                  <a:schemeClr val="tx1"/>
                </a:solidFill>
              </a:rPr>
              <a:t>Reasoning: The option has no dividend, so the buyers of this American call option will not exercise until the maturity date.</a:t>
            </a:r>
            <a:endParaRPr lang="en-US" sz="2000">
              <a:solidFill>
                <a:schemeClr val="tx1"/>
              </a:solidFill>
              <a:cs typeface="Calibri Light"/>
            </a:endParaRPr>
          </a:p>
        </p:txBody>
      </p:sp>
      <p:pic>
        <p:nvPicPr>
          <p:cNvPr id="13" name="Graphic 12" descr="Line arrow: Clockwise curve">
            <a:extLst>
              <a:ext uri="{FF2B5EF4-FFF2-40B4-BE49-F238E27FC236}">
                <a16:creationId xmlns:a16="http://schemas.microsoft.com/office/drawing/2014/main" id="{F499DA9F-B6C0-48C2-BA3A-3A1658BDDA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012018">
            <a:off x="8695001" y="3595757"/>
            <a:ext cx="914400" cy="914400"/>
          </a:xfrm>
          <a:prstGeom prst="rect">
            <a:avLst/>
          </a:prstGeom>
        </p:spPr>
      </p:pic>
      <p:sp>
        <p:nvSpPr>
          <p:cNvPr id="14" name="Rectangle 13">
            <a:extLst>
              <a:ext uri="{FF2B5EF4-FFF2-40B4-BE49-F238E27FC236}">
                <a16:creationId xmlns:a16="http://schemas.microsoft.com/office/drawing/2014/main" id="{64B95420-CAD6-4222-AE33-96331AD0663C}"/>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BA3C5AE-6037-4324-9A44-052A0BB311E6}"/>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36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6F077D-096A-4E0D-B84D-6CAC2792B6F7}"/>
              </a:ext>
            </a:extLst>
          </p:cNvPr>
          <p:cNvSpPr/>
          <p:nvPr/>
        </p:nvSpPr>
        <p:spPr>
          <a:xfrm>
            <a:off x="529179" y="905419"/>
            <a:ext cx="2831307" cy="584775"/>
          </a:xfrm>
          <a:prstGeom prst="rect">
            <a:avLst/>
          </a:prstGeom>
        </p:spPr>
        <p:txBody>
          <a:bodyPr wrap="square">
            <a:spAutoFit/>
          </a:bodyPr>
          <a:lstStyle/>
          <a:p>
            <a:pPr lvl="0" algn="ctr"/>
            <a:r>
              <a:rPr lang="en-US" sz="3200">
                <a:solidFill>
                  <a:prstClr val="black"/>
                </a:solidFill>
                <a:latin typeface="Century Gothic"/>
              </a:rPr>
              <a:t>e)</a:t>
            </a:r>
            <a:endParaRPr lang="en-US" sz="3600" b="1">
              <a:solidFill>
                <a:prstClr val="black"/>
              </a:solidFill>
              <a:latin typeface="Century Gothic"/>
            </a:endParaRPr>
          </a:p>
        </p:txBody>
      </p:sp>
      <p:pic>
        <p:nvPicPr>
          <p:cNvPr id="6" name="Picture 5">
            <a:extLst>
              <a:ext uri="{FF2B5EF4-FFF2-40B4-BE49-F238E27FC236}">
                <a16:creationId xmlns:a16="http://schemas.microsoft.com/office/drawing/2014/main" id="{05CF63A9-0E07-44D5-B3BE-F8981D8D8FF0}"/>
              </a:ext>
            </a:extLst>
          </p:cNvPr>
          <p:cNvPicPr>
            <a:picLocks noChangeAspect="1"/>
          </p:cNvPicPr>
          <p:nvPr/>
        </p:nvPicPr>
        <p:blipFill rotWithShape="1">
          <a:blip r:embed="rId2"/>
          <a:srcRect l="11376" r="18039" b="12076"/>
          <a:stretch/>
        </p:blipFill>
        <p:spPr>
          <a:xfrm>
            <a:off x="826696" y="4085995"/>
            <a:ext cx="2543175" cy="2288672"/>
          </a:xfrm>
          <a:prstGeom prst="rect">
            <a:avLst/>
          </a:prstGeom>
        </p:spPr>
      </p:pic>
      <p:sp>
        <p:nvSpPr>
          <p:cNvPr id="11" name="Rounded Rectangle 76">
            <a:extLst>
              <a:ext uri="{FF2B5EF4-FFF2-40B4-BE49-F238E27FC236}">
                <a16:creationId xmlns:a16="http://schemas.microsoft.com/office/drawing/2014/main" id="{C76F68DD-82D6-48B3-8CBC-D8DF317B4873}"/>
              </a:ext>
              <a:ext uri="{C183D7F6-B498-43B3-948B-1728B52AA6E4}">
                <adec:decorative xmlns:adec="http://schemas.microsoft.com/office/drawing/2017/decorative" val="1"/>
              </a:ext>
            </a:extLst>
          </p:cNvPr>
          <p:cNvSpPr/>
          <p:nvPr/>
        </p:nvSpPr>
        <p:spPr>
          <a:xfrm>
            <a:off x="1205057" y="2202638"/>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Vega</a:t>
            </a:r>
          </a:p>
        </p:txBody>
      </p:sp>
      <p:sp>
        <p:nvSpPr>
          <p:cNvPr id="12" name="Rounded Rectangle 81">
            <a:extLst>
              <a:ext uri="{FF2B5EF4-FFF2-40B4-BE49-F238E27FC236}">
                <a16:creationId xmlns:a16="http://schemas.microsoft.com/office/drawing/2014/main" id="{657A7C50-554A-433D-B7DB-43F8674E77D5}"/>
              </a:ext>
              <a:ext uri="{C183D7F6-B498-43B3-948B-1728B52AA6E4}">
                <adec:decorative xmlns:adec="http://schemas.microsoft.com/office/drawing/2017/decorative" val="1"/>
              </a:ext>
            </a:extLst>
          </p:cNvPr>
          <p:cNvSpPr/>
          <p:nvPr/>
        </p:nvSpPr>
        <p:spPr>
          <a:xfrm>
            <a:off x="969588" y="2834091"/>
            <a:ext cx="2428846"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ffectLst>
                  <a:outerShdw blurRad="38100" dist="38100" dir="2700000" algn="tl">
                    <a:srgbClr val="000000">
                      <a:alpha val="43137"/>
                    </a:srgbClr>
                  </a:outerShdw>
                </a:effectLst>
              </a:rPr>
              <a:t>334.23612</a:t>
            </a:r>
          </a:p>
        </p:txBody>
      </p:sp>
      <p:sp>
        <p:nvSpPr>
          <p:cNvPr id="13" name="TextBox 12">
            <a:extLst>
              <a:ext uri="{FF2B5EF4-FFF2-40B4-BE49-F238E27FC236}">
                <a16:creationId xmlns:a16="http://schemas.microsoft.com/office/drawing/2014/main" id="{F44D867F-281D-4A59-A9F2-7CA0E4588EE1}"/>
              </a:ext>
            </a:extLst>
          </p:cNvPr>
          <p:cNvSpPr txBox="1"/>
          <p:nvPr/>
        </p:nvSpPr>
        <p:spPr>
          <a:xfrm>
            <a:off x="393596" y="3455254"/>
            <a:ext cx="3314882" cy="400110"/>
          </a:xfrm>
          <a:prstGeom prst="rect">
            <a:avLst/>
          </a:prstGeom>
          <a:noFill/>
        </p:spPr>
        <p:txBody>
          <a:bodyPr wrap="none" rtlCol="0">
            <a:spAutoFit/>
          </a:bodyPr>
          <a:lstStyle/>
          <a:p>
            <a:r>
              <a:rPr lang="en-US" sz="2000"/>
              <a:t>Impact of a change in </a:t>
            </a:r>
            <a:r>
              <a:rPr lang="en-US" sz="2000" i="1"/>
              <a:t>volatility</a:t>
            </a:r>
          </a:p>
        </p:txBody>
      </p:sp>
      <p:pic>
        <p:nvPicPr>
          <p:cNvPr id="15" name="Picture 14">
            <a:extLst>
              <a:ext uri="{FF2B5EF4-FFF2-40B4-BE49-F238E27FC236}">
                <a16:creationId xmlns:a16="http://schemas.microsoft.com/office/drawing/2014/main" id="{830EAC00-CAC1-404F-A341-ECFBB2054B19}"/>
              </a:ext>
            </a:extLst>
          </p:cNvPr>
          <p:cNvPicPr>
            <a:picLocks noChangeAspect="1"/>
          </p:cNvPicPr>
          <p:nvPr/>
        </p:nvPicPr>
        <p:blipFill>
          <a:blip r:embed="rId3"/>
          <a:stretch>
            <a:fillRect/>
          </a:stretch>
        </p:blipFill>
        <p:spPr>
          <a:xfrm>
            <a:off x="4323041" y="4763606"/>
            <a:ext cx="3162300" cy="466725"/>
          </a:xfrm>
          <a:prstGeom prst="rect">
            <a:avLst/>
          </a:prstGeom>
        </p:spPr>
      </p:pic>
      <p:sp>
        <p:nvSpPr>
          <p:cNvPr id="17" name="Rectangle 16">
            <a:extLst>
              <a:ext uri="{FF2B5EF4-FFF2-40B4-BE49-F238E27FC236}">
                <a16:creationId xmlns:a16="http://schemas.microsoft.com/office/drawing/2014/main" id="{5AF7FE7F-6E55-43EF-B04C-AC93487A5BB0}"/>
              </a:ext>
            </a:extLst>
          </p:cNvPr>
          <p:cNvSpPr/>
          <p:nvPr/>
        </p:nvSpPr>
        <p:spPr>
          <a:xfrm>
            <a:off x="4118323" y="3455254"/>
            <a:ext cx="3551485" cy="400110"/>
          </a:xfrm>
          <a:prstGeom prst="rect">
            <a:avLst/>
          </a:prstGeom>
        </p:spPr>
        <p:txBody>
          <a:bodyPr wrap="none">
            <a:spAutoFit/>
          </a:bodyPr>
          <a:lstStyle/>
          <a:p>
            <a:pPr lvl="0"/>
            <a:r>
              <a:rPr lang="en-US" sz="2000">
                <a:solidFill>
                  <a:prstClr val="black"/>
                </a:solidFill>
              </a:rPr>
              <a:t>Impact of a change in </a:t>
            </a:r>
            <a:r>
              <a:rPr lang="en-US" sz="2000" i="1">
                <a:solidFill>
                  <a:prstClr val="black"/>
                </a:solidFill>
              </a:rPr>
              <a:t>stock price</a:t>
            </a:r>
          </a:p>
        </p:txBody>
      </p:sp>
      <p:sp>
        <p:nvSpPr>
          <p:cNvPr id="18" name="Rounded Rectangle 81">
            <a:extLst>
              <a:ext uri="{FF2B5EF4-FFF2-40B4-BE49-F238E27FC236}">
                <a16:creationId xmlns:a16="http://schemas.microsoft.com/office/drawing/2014/main" id="{0C850C47-9FBF-4586-AD1C-02AAFD6694AE}"/>
              </a:ext>
              <a:ext uri="{C183D7F6-B498-43B3-948B-1728B52AA6E4}">
                <adec:decorative xmlns:adec="http://schemas.microsoft.com/office/drawing/2017/decorative" val="1"/>
              </a:ext>
            </a:extLst>
          </p:cNvPr>
          <p:cNvSpPr/>
          <p:nvPr/>
        </p:nvSpPr>
        <p:spPr>
          <a:xfrm>
            <a:off x="4522407" y="2841961"/>
            <a:ext cx="2428846"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ffectLst>
                  <a:outerShdw blurRad="38100" dist="38100" dir="2700000" algn="tl">
                    <a:srgbClr val="000000">
                      <a:alpha val="43137"/>
                    </a:srgbClr>
                  </a:outerShdw>
                </a:effectLst>
              </a:rPr>
              <a:t>0.40761</a:t>
            </a:r>
          </a:p>
        </p:txBody>
      </p:sp>
      <p:pic>
        <p:nvPicPr>
          <p:cNvPr id="19" name="Picture 18">
            <a:extLst>
              <a:ext uri="{FF2B5EF4-FFF2-40B4-BE49-F238E27FC236}">
                <a16:creationId xmlns:a16="http://schemas.microsoft.com/office/drawing/2014/main" id="{A2BCAC97-9F9E-452F-9351-10384F6C6316}"/>
              </a:ext>
            </a:extLst>
          </p:cNvPr>
          <p:cNvPicPr>
            <a:picLocks noChangeAspect="1"/>
          </p:cNvPicPr>
          <p:nvPr/>
        </p:nvPicPr>
        <p:blipFill>
          <a:blip r:embed="rId4"/>
          <a:stretch>
            <a:fillRect/>
          </a:stretch>
        </p:blipFill>
        <p:spPr>
          <a:xfrm>
            <a:off x="8015287" y="4606019"/>
            <a:ext cx="3657839" cy="781897"/>
          </a:xfrm>
          <a:prstGeom prst="rect">
            <a:avLst/>
          </a:prstGeom>
        </p:spPr>
      </p:pic>
      <p:sp>
        <p:nvSpPr>
          <p:cNvPr id="20" name="Rounded Rectangle 76">
            <a:extLst>
              <a:ext uri="{FF2B5EF4-FFF2-40B4-BE49-F238E27FC236}">
                <a16:creationId xmlns:a16="http://schemas.microsoft.com/office/drawing/2014/main" id="{C64E730C-5D21-4663-A204-8B6ECA9ACC3A}"/>
              </a:ext>
              <a:ext uri="{C183D7F6-B498-43B3-948B-1728B52AA6E4}">
                <adec:decorative xmlns:adec="http://schemas.microsoft.com/office/drawing/2017/decorative" val="1"/>
              </a:ext>
            </a:extLst>
          </p:cNvPr>
          <p:cNvSpPr/>
          <p:nvPr/>
        </p:nvSpPr>
        <p:spPr>
          <a:xfrm>
            <a:off x="8525038" y="2202638"/>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Gamma</a:t>
            </a:r>
          </a:p>
        </p:txBody>
      </p:sp>
      <p:sp>
        <p:nvSpPr>
          <p:cNvPr id="21" name="Rectangle 20">
            <a:extLst>
              <a:ext uri="{FF2B5EF4-FFF2-40B4-BE49-F238E27FC236}">
                <a16:creationId xmlns:a16="http://schemas.microsoft.com/office/drawing/2014/main" id="{3EAEE986-854A-49A5-8C02-625555A44F63}"/>
              </a:ext>
            </a:extLst>
          </p:cNvPr>
          <p:cNvSpPr/>
          <p:nvPr/>
        </p:nvSpPr>
        <p:spPr>
          <a:xfrm>
            <a:off x="8160953" y="3474737"/>
            <a:ext cx="3006721" cy="400110"/>
          </a:xfrm>
          <a:prstGeom prst="rect">
            <a:avLst/>
          </a:prstGeom>
        </p:spPr>
        <p:txBody>
          <a:bodyPr wrap="none">
            <a:spAutoFit/>
          </a:bodyPr>
          <a:lstStyle/>
          <a:p>
            <a:pPr lvl="0"/>
            <a:r>
              <a:rPr lang="en-US" sz="2000">
                <a:solidFill>
                  <a:prstClr val="black"/>
                </a:solidFill>
              </a:rPr>
              <a:t>Impact of a change of </a:t>
            </a:r>
            <a:r>
              <a:rPr lang="en-US" sz="2000" i="1">
                <a:solidFill>
                  <a:prstClr val="black"/>
                </a:solidFill>
              </a:rPr>
              <a:t>Delta</a:t>
            </a:r>
          </a:p>
        </p:txBody>
      </p:sp>
      <p:sp>
        <p:nvSpPr>
          <p:cNvPr id="22" name="Rounded Rectangle 81">
            <a:extLst>
              <a:ext uri="{FF2B5EF4-FFF2-40B4-BE49-F238E27FC236}">
                <a16:creationId xmlns:a16="http://schemas.microsoft.com/office/drawing/2014/main" id="{FC2D641D-1540-4C3F-A136-F2FAE8F2AC0E}"/>
              </a:ext>
              <a:ext uri="{C183D7F6-B498-43B3-948B-1728B52AA6E4}">
                <adec:decorative xmlns:adec="http://schemas.microsoft.com/office/drawing/2017/decorative" val="1"/>
              </a:ext>
            </a:extLst>
          </p:cNvPr>
          <p:cNvSpPr/>
          <p:nvPr/>
        </p:nvSpPr>
        <p:spPr>
          <a:xfrm>
            <a:off x="8318146" y="2834091"/>
            <a:ext cx="2428846"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effectLst>
                  <a:outerShdw blurRad="38100" dist="38100" dir="2700000" algn="tl">
                    <a:srgbClr val="000000">
                      <a:alpha val="43137"/>
                    </a:srgbClr>
                  </a:outerShdw>
                </a:effectLst>
              </a:rPr>
              <a:t>0.0013987</a:t>
            </a:r>
          </a:p>
        </p:txBody>
      </p:sp>
      <p:graphicFrame>
        <p:nvGraphicFramePr>
          <p:cNvPr id="23" name="Table 22">
            <a:extLst>
              <a:ext uri="{FF2B5EF4-FFF2-40B4-BE49-F238E27FC236}">
                <a16:creationId xmlns:a16="http://schemas.microsoft.com/office/drawing/2014/main" id="{7CAC64F2-F9A9-457A-8C94-CE1BC4FBADC9}"/>
              </a:ext>
            </a:extLst>
          </p:cNvPr>
          <p:cNvGraphicFramePr>
            <a:graphicFrameLocks noGrp="1"/>
          </p:cNvGraphicFramePr>
          <p:nvPr>
            <p:extLst>
              <p:ext uri="{D42A27DB-BD31-4B8C-83A1-F6EECF244321}">
                <p14:modId xmlns:p14="http://schemas.microsoft.com/office/powerpoint/2010/main" val="3308619371"/>
              </p:ext>
            </p:extLst>
          </p:nvPr>
        </p:nvGraphicFramePr>
        <p:xfrm>
          <a:off x="2538918" y="740607"/>
          <a:ext cx="7598372" cy="914400"/>
        </p:xfrm>
        <a:graphic>
          <a:graphicData uri="http://schemas.openxmlformats.org/drawingml/2006/table">
            <a:tbl>
              <a:tblPr firstRow="1" bandRow="1">
                <a:tableStyleId>{D27102A9-8310-4765-A935-A1911B00CA55}</a:tableStyleId>
              </a:tblPr>
              <a:tblGrid>
                <a:gridCol w="4569422">
                  <a:extLst>
                    <a:ext uri="{9D8B030D-6E8A-4147-A177-3AD203B41FA5}">
                      <a16:colId xmlns:a16="http://schemas.microsoft.com/office/drawing/2014/main" val="3665015394"/>
                    </a:ext>
                  </a:extLst>
                </a:gridCol>
                <a:gridCol w="3028950">
                  <a:extLst>
                    <a:ext uri="{9D8B030D-6E8A-4147-A177-3AD203B41FA5}">
                      <a16:colId xmlns:a16="http://schemas.microsoft.com/office/drawing/2014/main" val="1824325875"/>
                    </a:ext>
                  </a:extLst>
                </a:gridCol>
              </a:tblGrid>
              <a:tr h="370840">
                <a:tc>
                  <a:txBody>
                    <a:bodyPr/>
                    <a:lstStyle/>
                    <a:p>
                      <a:r>
                        <a:rPr lang="en-US" sz="2400" b="0"/>
                        <a:t>European Call Option Price</a:t>
                      </a:r>
                    </a:p>
                  </a:txBody>
                  <a:tcPr/>
                </a:tc>
                <a:tc>
                  <a:txBody>
                    <a:bodyPr/>
                    <a:lstStyle/>
                    <a:p>
                      <a:pPr algn="ctr"/>
                      <a:r>
                        <a:rPr lang="en-US" sz="2400"/>
                        <a:t>$77.4034</a:t>
                      </a:r>
                    </a:p>
                  </a:txBody>
                  <a:tcPr/>
                </a:tc>
                <a:extLst>
                  <a:ext uri="{0D108BD9-81ED-4DB2-BD59-A6C34878D82A}">
                    <a16:rowId xmlns:a16="http://schemas.microsoft.com/office/drawing/2014/main" val="2530518743"/>
                  </a:ext>
                </a:extLst>
              </a:tr>
              <a:tr h="370840">
                <a:tc>
                  <a:txBody>
                    <a:bodyPr/>
                    <a:lstStyle/>
                    <a:p>
                      <a:r>
                        <a:rPr lang="en-US" sz="2400"/>
                        <a:t>Corresponding Put Option Price</a:t>
                      </a:r>
                    </a:p>
                  </a:txBody>
                  <a:tcPr/>
                </a:tc>
                <a:tc>
                  <a:txBody>
                    <a:bodyPr/>
                    <a:lstStyle/>
                    <a:p>
                      <a:pPr algn="ctr"/>
                      <a:r>
                        <a:rPr lang="en-US" sz="2400" b="1"/>
                        <a:t>$174.3275</a:t>
                      </a:r>
                    </a:p>
                  </a:txBody>
                  <a:tcPr/>
                </a:tc>
                <a:extLst>
                  <a:ext uri="{0D108BD9-81ED-4DB2-BD59-A6C34878D82A}">
                    <a16:rowId xmlns:a16="http://schemas.microsoft.com/office/drawing/2014/main" val="552254658"/>
                  </a:ext>
                </a:extLst>
              </a:tr>
            </a:tbl>
          </a:graphicData>
        </a:graphic>
      </p:graphicFrame>
      <p:sp>
        <p:nvSpPr>
          <p:cNvPr id="24" name="Rounded Rectangle 76">
            <a:extLst>
              <a:ext uri="{FF2B5EF4-FFF2-40B4-BE49-F238E27FC236}">
                <a16:creationId xmlns:a16="http://schemas.microsoft.com/office/drawing/2014/main" id="{4105FBDA-E0FC-4DC5-9DA6-C9F7E6A1D60A}"/>
              </a:ext>
              <a:ext uri="{C183D7F6-B498-43B3-948B-1728B52AA6E4}">
                <adec:decorative xmlns:adec="http://schemas.microsoft.com/office/drawing/2017/decorative" val="1"/>
              </a:ext>
            </a:extLst>
          </p:cNvPr>
          <p:cNvSpPr/>
          <p:nvPr/>
        </p:nvSpPr>
        <p:spPr>
          <a:xfrm>
            <a:off x="4729299" y="2217034"/>
            <a:ext cx="2015063"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Delta</a:t>
            </a:r>
          </a:p>
        </p:txBody>
      </p:sp>
      <p:sp>
        <p:nvSpPr>
          <p:cNvPr id="25" name="Rectangle 24">
            <a:extLst>
              <a:ext uri="{FF2B5EF4-FFF2-40B4-BE49-F238E27FC236}">
                <a16:creationId xmlns:a16="http://schemas.microsoft.com/office/drawing/2014/main" id="{E6A36EAC-CB5E-4DD0-99BA-27C223630203}"/>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EDFF6CC-68C0-42EF-B4F2-7DB432B59572}"/>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92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C2B93D-99FF-453A-B8E9-49A2CB09E72C}"/>
              </a:ext>
            </a:extLst>
          </p:cNvPr>
          <p:cNvSpPr/>
          <p:nvPr/>
        </p:nvSpPr>
        <p:spPr>
          <a:xfrm>
            <a:off x="-1771651" y="1161603"/>
            <a:ext cx="12515851" cy="1077218"/>
          </a:xfrm>
          <a:prstGeom prst="rect">
            <a:avLst/>
          </a:prstGeom>
        </p:spPr>
        <p:txBody>
          <a:bodyPr wrap="square">
            <a:spAutoFit/>
          </a:bodyPr>
          <a:lstStyle/>
          <a:p>
            <a:pPr lvl="0" algn="ctr"/>
            <a:r>
              <a:rPr lang="en-US" sz="3200">
                <a:solidFill>
                  <a:prstClr val="black"/>
                </a:solidFill>
                <a:latin typeface="Century Gothic"/>
              </a:rPr>
              <a:t>f) European Call Option Price </a:t>
            </a:r>
          </a:p>
          <a:p>
            <a:pPr lvl="0" algn="ctr"/>
            <a:r>
              <a:rPr lang="en-US" sz="3200">
                <a:solidFill>
                  <a:prstClr val="black"/>
                </a:solidFill>
                <a:latin typeface="Century Gothic"/>
              </a:rPr>
              <a:t>						– </a:t>
            </a:r>
            <a:r>
              <a:rPr lang="en-US" sz="3200" b="1">
                <a:latin typeface="Century Gothic"/>
              </a:rPr>
              <a:t>Simple Monte Carlo Method</a:t>
            </a:r>
            <a:endParaRPr lang="en-US" sz="3600" b="1">
              <a:latin typeface="Century Gothic"/>
            </a:endParaRPr>
          </a:p>
        </p:txBody>
      </p:sp>
      <p:graphicFrame>
        <p:nvGraphicFramePr>
          <p:cNvPr id="4" name="Table 3">
            <a:extLst>
              <a:ext uri="{FF2B5EF4-FFF2-40B4-BE49-F238E27FC236}">
                <a16:creationId xmlns:a16="http://schemas.microsoft.com/office/drawing/2014/main" id="{A9C1A6B2-2412-4C43-A58E-BC8E799DA0C9}"/>
              </a:ext>
            </a:extLst>
          </p:cNvPr>
          <p:cNvGraphicFramePr>
            <a:graphicFrameLocks noGrp="1"/>
          </p:cNvGraphicFramePr>
          <p:nvPr>
            <p:extLst>
              <p:ext uri="{D42A27DB-BD31-4B8C-83A1-F6EECF244321}">
                <p14:modId xmlns:p14="http://schemas.microsoft.com/office/powerpoint/2010/main" val="443075816"/>
              </p:ext>
            </p:extLst>
          </p:nvPr>
        </p:nvGraphicFramePr>
        <p:xfrm>
          <a:off x="1603375" y="2534177"/>
          <a:ext cx="9383714" cy="2680760"/>
        </p:xfrm>
        <a:graphic>
          <a:graphicData uri="http://schemas.openxmlformats.org/drawingml/2006/table">
            <a:tbl>
              <a:tblPr firstRow="1" bandRow="1">
                <a:tableStyleId>{5A111915-BE36-4E01-A7E5-04B1672EAD32}</a:tableStyleId>
              </a:tblPr>
              <a:tblGrid>
                <a:gridCol w="4691857">
                  <a:extLst>
                    <a:ext uri="{9D8B030D-6E8A-4147-A177-3AD203B41FA5}">
                      <a16:colId xmlns:a16="http://schemas.microsoft.com/office/drawing/2014/main" val="3035014636"/>
                    </a:ext>
                  </a:extLst>
                </a:gridCol>
                <a:gridCol w="4691857">
                  <a:extLst>
                    <a:ext uri="{9D8B030D-6E8A-4147-A177-3AD203B41FA5}">
                      <a16:colId xmlns:a16="http://schemas.microsoft.com/office/drawing/2014/main" val="1089960919"/>
                    </a:ext>
                  </a:extLst>
                </a:gridCol>
              </a:tblGrid>
              <a:tr h="670190">
                <a:tc>
                  <a:txBody>
                    <a:bodyPr/>
                    <a:lstStyle/>
                    <a:p>
                      <a:pPr algn="ctr"/>
                      <a:r>
                        <a:rPr lang="en-US" sz="2400">
                          <a:solidFill>
                            <a:schemeClr val="bg1"/>
                          </a:solidFill>
                        </a:rPr>
                        <a:t>Method</a:t>
                      </a:r>
                    </a:p>
                  </a:txBody>
                  <a:tcPr/>
                </a:tc>
                <a:tc>
                  <a:txBody>
                    <a:bodyPr/>
                    <a:lstStyle/>
                    <a:p>
                      <a:pPr algn="ctr"/>
                      <a:r>
                        <a:rPr lang="en-US" sz="2400"/>
                        <a:t>European Call Option Price</a:t>
                      </a:r>
                    </a:p>
                  </a:txBody>
                  <a:tcPr/>
                </a:tc>
                <a:extLst>
                  <a:ext uri="{0D108BD9-81ED-4DB2-BD59-A6C34878D82A}">
                    <a16:rowId xmlns:a16="http://schemas.microsoft.com/office/drawing/2014/main" val="3695610546"/>
                  </a:ext>
                </a:extLst>
              </a:tr>
              <a:tr h="670190">
                <a:tc>
                  <a:txBody>
                    <a:bodyPr/>
                    <a:lstStyle/>
                    <a:p>
                      <a:pPr algn="ctr"/>
                      <a:r>
                        <a:rPr lang="en-US" sz="2400"/>
                        <a:t>Simple Monte Carlo</a:t>
                      </a:r>
                    </a:p>
                  </a:txBody>
                  <a:tcPr/>
                </a:tc>
                <a:tc>
                  <a:txBody>
                    <a:bodyPr/>
                    <a:lstStyle/>
                    <a:p>
                      <a:pPr algn="ctr"/>
                      <a:r>
                        <a:rPr lang="en-US" sz="2400"/>
                        <a:t>$77.9116</a:t>
                      </a:r>
                    </a:p>
                  </a:txBody>
                  <a:tcPr/>
                </a:tc>
                <a:extLst>
                  <a:ext uri="{0D108BD9-81ED-4DB2-BD59-A6C34878D82A}">
                    <a16:rowId xmlns:a16="http://schemas.microsoft.com/office/drawing/2014/main" val="19214148"/>
                  </a:ext>
                </a:extLst>
              </a:tr>
              <a:tr h="670190">
                <a:tc>
                  <a:txBody>
                    <a:bodyPr/>
                    <a:lstStyle/>
                    <a:p>
                      <a:pPr algn="ctr"/>
                      <a:r>
                        <a:rPr lang="en-US" sz="2400"/>
                        <a:t>Black-Scholes</a:t>
                      </a:r>
                    </a:p>
                  </a:txBody>
                  <a:tcPr/>
                </a:tc>
                <a:tc>
                  <a:txBody>
                    <a:bodyPr/>
                    <a:lstStyle/>
                    <a:p>
                      <a:pPr algn="ctr"/>
                      <a:r>
                        <a:rPr lang="en-US" sz="2400"/>
                        <a:t>$77.4034</a:t>
                      </a:r>
                    </a:p>
                  </a:txBody>
                  <a:tcPr/>
                </a:tc>
                <a:extLst>
                  <a:ext uri="{0D108BD9-81ED-4DB2-BD59-A6C34878D82A}">
                    <a16:rowId xmlns:a16="http://schemas.microsoft.com/office/drawing/2014/main" val="2473994177"/>
                  </a:ext>
                </a:extLst>
              </a:tr>
              <a:tr h="670190">
                <a:tc>
                  <a:txBody>
                    <a:bodyPr/>
                    <a:lstStyle/>
                    <a:p>
                      <a:pPr algn="ctr"/>
                      <a:r>
                        <a:rPr lang="en-US" sz="2400"/>
                        <a:t>Binomial Tree</a:t>
                      </a:r>
                    </a:p>
                  </a:txBody>
                  <a:tcPr/>
                </a:tc>
                <a:tc>
                  <a:txBody>
                    <a:bodyPr/>
                    <a:lstStyle/>
                    <a:p>
                      <a:pPr algn="ctr"/>
                      <a:r>
                        <a:rPr lang="en-US" sz="2400"/>
                        <a:t>$77.3925</a:t>
                      </a:r>
                    </a:p>
                  </a:txBody>
                  <a:tcPr/>
                </a:tc>
                <a:extLst>
                  <a:ext uri="{0D108BD9-81ED-4DB2-BD59-A6C34878D82A}">
                    <a16:rowId xmlns:a16="http://schemas.microsoft.com/office/drawing/2014/main" val="1484974769"/>
                  </a:ext>
                </a:extLst>
              </a:tr>
            </a:tbl>
          </a:graphicData>
        </a:graphic>
      </p:graphicFrame>
      <p:pic>
        <p:nvPicPr>
          <p:cNvPr id="6" name="Graphic 5" descr="Pin">
            <a:extLst>
              <a:ext uri="{FF2B5EF4-FFF2-40B4-BE49-F238E27FC236}">
                <a16:creationId xmlns:a16="http://schemas.microsoft.com/office/drawing/2014/main" id="{44D350C6-FBE1-43C3-B86C-85213AEA71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1189" y="5458272"/>
            <a:ext cx="476249" cy="476249"/>
          </a:xfrm>
          <a:prstGeom prst="rect">
            <a:avLst/>
          </a:prstGeom>
        </p:spPr>
      </p:pic>
      <p:sp>
        <p:nvSpPr>
          <p:cNvPr id="7" name="TextBox 6">
            <a:extLst>
              <a:ext uri="{FF2B5EF4-FFF2-40B4-BE49-F238E27FC236}">
                <a16:creationId xmlns:a16="http://schemas.microsoft.com/office/drawing/2014/main" id="{10031B6F-9EA9-4CCA-9206-25449683DFCF}"/>
              </a:ext>
            </a:extLst>
          </p:cNvPr>
          <p:cNvSpPr txBox="1"/>
          <p:nvPr/>
        </p:nvSpPr>
        <p:spPr>
          <a:xfrm>
            <a:off x="2733503" y="5510293"/>
            <a:ext cx="8010697" cy="707886"/>
          </a:xfrm>
          <a:prstGeom prst="rect">
            <a:avLst/>
          </a:prstGeom>
          <a:noFill/>
        </p:spPr>
        <p:txBody>
          <a:bodyPr wrap="square" rtlCol="0">
            <a:spAutoFit/>
          </a:bodyPr>
          <a:lstStyle/>
          <a:p>
            <a:r>
              <a:rPr lang="en-US" sz="2000"/>
              <a:t>When N = 1500, the value derived from the Binomial Tree method is more accurate than the one derived from the Simple Monte Carlo method</a:t>
            </a:r>
          </a:p>
        </p:txBody>
      </p:sp>
      <p:sp>
        <p:nvSpPr>
          <p:cNvPr id="8" name="Rectangle 7">
            <a:extLst>
              <a:ext uri="{FF2B5EF4-FFF2-40B4-BE49-F238E27FC236}">
                <a16:creationId xmlns:a16="http://schemas.microsoft.com/office/drawing/2014/main" id="{8B3AC31E-21AD-4F5A-971B-643123435E85}"/>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593886-6EE7-495A-825F-75A554032033}"/>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11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1334A0-5306-494D-BF73-F34A1DD8AAA1}"/>
              </a:ext>
            </a:extLst>
          </p:cNvPr>
          <p:cNvSpPr/>
          <p:nvPr/>
        </p:nvSpPr>
        <p:spPr>
          <a:xfrm>
            <a:off x="-2967039" y="1015403"/>
            <a:ext cx="14254164" cy="1077218"/>
          </a:xfrm>
          <a:prstGeom prst="rect">
            <a:avLst/>
          </a:prstGeom>
        </p:spPr>
        <p:txBody>
          <a:bodyPr wrap="square">
            <a:spAutoFit/>
          </a:bodyPr>
          <a:lstStyle/>
          <a:p>
            <a:pPr lvl="0" algn="ctr"/>
            <a:r>
              <a:rPr lang="en-US" sz="3200" dirty="0">
                <a:solidFill>
                  <a:prstClr val="black"/>
                </a:solidFill>
                <a:latin typeface="Century Gothic"/>
              </a:rPr>
              <a:t>g) European Call Option Price </a:t>
            </a:r>
          </a:p>
          <a:p>
            <a:pPr lvl="0" algn="ctr"/>
            <a:r>
              <a:rPr lang="en-US" sz="3200" dirty="0">
                <a:solidFill>
                  <a:prstClr val="black"/>
                </a:solidFill>
                <a:latin typeface="Century Gothic"/>
              </a:rPr>
              <a:t>						– </a:t>
            </a:r>
            <a:r>
              <a:rPr lang="en-US" sz="3200" b="1" dirty="0">
                <a:solidFill>
                  <a:prstClr val="black"/>
                </a:solidFill>
                <a:latin typeface="Century Gothic"/>
              </a:rPr>
              <a:t>Monte Carlo with Antithetic Variates</a:t>
            </a:r>
            <a:endParaRPr lang="en-US" sz="3600" b="1" dirty="0">
              <a:solidFill>
                <a:prstClr val="black"/>
              </a:solidFill>
              <a:latin typeface="Century Gothic"/>
            </a:endParaRPr>
          </a:p>
        </p:txBody>
      </p:sp>
      <p:sp>
        <p:nvSpPr>
          <p:cNvPr id="5" name="Rectangle 4">
            <a:extLst>
              <a:ext uri="{FF2B5EF4-FFF2-40B4-BE49-F238E27FC236}">
                <a16:creationId xmlns:a16="http://schemas.microsoft.com/office/drawing/2014/main" id="{F96F0C27-689F-4B12-ADBC-77CD5DDB74B0}"/>
              </a:ext>
            </a:extLst>
          </p:cNvPr>
          <p:cNvSpPr/>
          <p:nvPr/>
        </p:nvSpPr>
        <p:spPr>
          <a:xfrm>
            <a:off x="2605087" y="2385975"/>
            <a:ext cx="6096000" cy="914481"/>
          </a:xfrm>
          <a:prstGeom prst="rect">
            <a:avLst/>
          </a:prstGeom>
        </p:spPr>
        <p:txBody>
          <a:bodyPr>
            <a:spAutoFit/>
          </a:bodyPr>
          <a:lstStyle/>
          <a:p>
            <a:pPr marL="114300" lvl="0">
              <a:lnSpc>
                <a:spcPct val="115000"/>
              </a:lnSpc>
              <a:buClr>
                <a:srgbClr val="434343"/>
              </a:buClr>
              <a:buSzPts val="1800"/>
            </a:pPr>
            <a:r>
              <a:rPr lang="en-US" altLang="zh-CN" sz="2400" kern="0" dirty="0">
                <a:solidFill>
                  <a:srgbClr val="434343"/>
                </a:solidFill>
                <a:latin typeface="Roboto"/>
                <a:ea typeface="Roboto"/>
                <a:sym typeface="Roboto"/>
              </a:rPr>
              <a:t> European Call Option price: </a:t>
            </a:r>
            <a:r>
              <a:rPr lang="en-US" altLang="zh-CN" sz="2400" b="1" kern="0" dirty="0">
                <a:solidFill>
                  <a:srgbClr val="434343"/>
                </a:solidFill>
                <a:effectLst>
                  <a:outerShdw blurRad="38100" dist="38100" dir="2700000" algn="tl">
                    <a:srgbClr val="000000">
                      <a:alpha val="43137"/>
                    </a:srgbClr>
                  </a:outerShdw>
                </a:effectLst>
                <a:latin typeface="Roboto"/>
                <a:ea typeface="Roboto"/>
                <a:sym typeface="Roboto"/>
              </a:rPr>
              <a:t>$77.9056</a:t>
            </a:r>
          </a:p>
          <a:p>
            <a:pPr marL="114300" lvl="0">
              <a:lnSpc>
                <a:spcPct val="115000"/>
              </a:lnSpc>
              <a:buClr>
                <a:srgbClr val="434343"/>
              </a:buClr>
              <a:buSzPts val="1800"/>
            </a:pPr>
            <a:r>
              <a:rPr lang="en-US" altLang="zh-CN" sz="2400" kern="0" dirty="0">
                <a:solidFill>
                  <a:srgbClr val="434343"/>
                </a:solidFill>
                <a:latin typeface="Roboto"/>
                <a:ea typeface="Roboto"/>
                <a:sym typeface="Roboto"/>
              </a:rPr>
              <a:t>              Standard deviation: 158.875</a:t>
            </a:r>
            <a:endParaRPr lang="en-US" dirty="0"/>
          </a:p>
        </p:txBody>
      </p:sp>
      <p:sp>
        <p:nvSpPr>
          <p:cNvPr id="7" name="Rectangle 6">
            <a:extLst>
              <a:ext uri="{FF2B5EF4-FFF2-40B4-BE49-F238E27FC236}">
                <a16:creationId xmlns:a16="http://schemas.microsoft.com/office/drawing/2014/main" id="{96A1D12A-2B95-47B8-B9AD-FE6E5F75920E}"/>
              </a:ext>
            </a:extLst>
          </p:cNvPr>
          <p:cNvSpPr/>
          <p:nvPr/>
        </p:nvSpPr>
        <p:spPr>
          <a:xfrm>
            <a:off x="-2183608" y="3765266"/>
            <a:ext cx="12687301" cy="1077218"/>
          </a:xfrm>
          <a:prstGeom prst="rect">
            <a:avLst/>
          </a:prstGeom>
        </p:spPr>
        <p:txBody>
          <a:bodyPr wrap="square">
            <a:spAutoFit/>
          </a:bodyPr>
          <a:lstStyle/>
          <a:p>
            <a:pPr lvl="0" algn="ctr"/>
            <a:r>
              <a:rPr lang="en-US" sz="3200" dirty="0">
                <a:solidFill>
                  <a:prstClr val="black"/>
                </a:solidFill>
                <a:latin typeface="Century Gothic"/>
              </a:rPr>
              <a:t>h) European Call Option Price </a:t>
            </a:r>
          </a:p>
          <a:p>
            <a:pPr lvl="0" algn="ctr"/>
            <a:r>
              <a:rPr lang="en-US" sz="3200" dirty="0">
                <a:solidFill>
                  <a:prstClr val="black"/>
                </a:solidFill>
                <a:latin typeface="Century Gothic"/>
              </a:rPr>
              <a:t>						– </a:t>
            </a:r>
            <a:r>
              <a:rPr lang="en-US" sz="3200" b="1" dirty="0">
                <a:solidFill>
                  <a:prstClr val="black"/>
                </a:solidFill>
                <a:latin typeface="Century Gothic"/>
              </a:rPr>
              <a:t>Monte Carlo with Control Variates</a:t>
            </a:r>
            <a:endParaRPr lang="en-US" sz="3600" b="1" dirty="0">
              <a:solidFill>
                <a:prstClr val="black"/>
              </a:solidFill>
              <a:latin typeface="Century Gothic"/>
            </a:endParaRPr>
          </a:p>
        </p:txBody>
      </p:sp>
      <p:sp>
        <p:nvSpPr>
          <p:cNvPr id="9" name="Rectangle 8">
            <a:extLst>
              <a:ext uri="{FF2B5EF4-FFF2-40B4-BE49-F238E27FC236}">
                <a16:creationId xmlns:a16="http://schemas.microsoft.com/office/drawing/2014/main" id="{D9D6CD7D-2AB7-41C3-9010-5170911B943F}"/>
              </a:ext>
            </a:extLst>
          </p:cNvPr>
          <p:cNvSpPr/>
          <p:nvPr/>
        </p:nvSpPr>
        <p:spPr>
          <a:xfrm>
            <a:off x="2730347" y="4973101"/>
            <a:ext cx="6096000" cy="905633"/>
          </a:xfrm>
          <a:prstGeom prst="rect">
            <a:avLst/>
          </a:prstGeom>
        </p:spPr>
        <p:txBody>
          <a:bodyPr>
            <a:spAutoFit/>
          </a:bodyPr>
          <a:lstStyle/>
          <a:p>
            <a:pPr marL="114300" lvl="0">
              <a:lnSpc>
                <a:spcPct val="115000"/>
              </a:lnSpc>
              <a:buClr>
                <a:srgbClr val="434343"/>
              </a:buClr>
              <a:buSzPts val="1800"/>
            </a:pPr>
            <a:r>
              <a:rPr lang="en-US" altLang="zh-CN" sz="2400" kern="0" dirty="0">
                <a:solidFill>
                  <a:srgbClr val="434343"/>
                </a:solidFill>
                <a:latin typeface="Roboto"/>
                <a:ea typeface="Roboto"/>
                <a:sym typeface="Roboto"/>
              </a:rPr>
              <a:t>European Call Option price: </a:t>
            </a:r>
            <a:r>
              <a:rPr lang="en-US" altLang="zh-CN" sz="2400" b="1" kern="0" dirty="0">
                <a:solidFill>
                  <a:srgbClr val="434343"/>
                </a:solidFill>
                <a:effectLst>
                  <a:outerShdw blurRad="38100" dist="38100" dir="2700000" algn="tl">
                    <a:srgbClr val="000000">
                      <a:alpha val="43137"/>
                    </a:srgbClr>
                  </a:outerShdw>
                </a:effectLst>
                <a:latin typeface="Roboto"/>
                <a:ea typeface="Roboto"/>
                <a:sym typeface="Roboto"/>
              </a:rPr>
              <a:t>$77.8381</a:t>
            </a:r>
          </a:p>
          <a:p>
            <a:pPr marL="114300" lvl="0">
              <a:lnSpc>
                <a:spcPct val="115000"/>
              </a:lnSpc>
              <a:buClr>
                <a:srgbClr val="434343"/>
              </a:buClr>
              <a:buSzPts val="1800"/>
            </a:pPr>
            <a:r>
              <a:rPr lang="en-US" altLang="zh-CN" sz="2400" kern="0" dirty="0">
                <a:solidFill>
                  <a:srgbClr val="434343"/>
                </a:solidFill>
                <a:latin typeface="Roboto"/>
                <a:ea typeface="Roboto"/>
                <a:sym typeface="Roboto"/>
              </a:rPr>
              <a:t>                 Standard deviation: 108.117</a:t>
            </a:r>
            <a:endParaRPr lang="en-CA" altLang="zh-CN" sz="2400" kern="0" dirty="0">
              <a:solidFill>
                <a:srgbClr val="434343"/>
              </a:solidFill>
              <a:latin typeface="Roboto"/>
              <a:ea typeface="Roboto"/>
              <a:sym typeface="Roboto"/>
            </a:endParaRPr>
          </a:p>
        </p:txBody>
      </p:sp>
      <p:sp>
        <p:nvSpPr>
          <p:cNvPr id="10" name="Rectangle 9">
            <a:extLst>
              <a:ext uri="{FF2B5EF4-FFF2-40B4-BE49-F238E27FC236}">
                <a16:creationId xmlns:a16="http://schemas.microsoft.com/office/drawing/2014/main" id="{8884DA0B-DCF9-4A5B-BA2E-C824E284E107}"/>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6E9DC4-A43D-4E11-9F9D-9FC39031E979}"/>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73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824177-A091-485E-811C-A36992C53C4D}"/>
              </a:ext>
            </a:extLst>
          </p:cNvPr>
          <p:cNvSpPr/>
          <p:nvPr/>
        </p:nvSpPr>
        <p:spPr>
          <a:xfrm>
            <a:off x="759005" y="1064925"/>
            <a:ext cx="587019" cy="584775"/>
          </a:xfrm>
          <a:prstGeom prst="rect">
            <a:avLst/>
          </a:prstGeom>
        </p:spPr>
        <p:txBody>
          <a:bodyPr wrap="none">
            <a:spAutoFit/>
          </a:bodyPr>
          <a:lstStyle/>
          <a:p>
            <a:pPr lvl="0" algn="ctr"/>
            <a:r>
              <a:rPr lang="en-US" sz="3200">
                <a:solidFill>
                  <a:prstClr val="black"/>
                </a:solidFill>
                <a:latin typeface="Century Gothic"/>
              </a:rPr>
              <a:t>h)</a:t>
            </a:r>
          </a:p>
        </p:txBody>
      </p:sp>
      <p:graphicFrame>
        <p:nvGraphicFramePr>
          <p:cNvPr id="4" name="Table 3">
            <a:extLst>
              <a:ext uri="{FF2B5EF4-FFF2-40B4-BE49-F238E27FC236}">
                <a16:creationId xmlns:a16="http://schemas.microsoft.com/office/drawing/2014/main" id="{739B2BFB-2D56-49C3-A2BC-B1EFC90E1166}"/>
              </a:ext>
            </a:extLst>
          </p:cNvPr>
          <p:cNvGraphicFramePr>
            <a:graphicFrameLocks noGrp="1"/>
          </p:cNvGraphicFramePr>
          <p:nvPr>
            <p:extLst>
              <p:ext uri="{D42A27DB-BD31-4B8C-83A1-F6EECF244321}">
                <p14:modId xmlns:p14="http://schemas.microsoft.com/office/powerpoint/2010/main" val="465153178"/>
              </p:ext>
            </p:extLst>
          </p:nvPr>
        </p:nvGraphicFramePr>
        <p:xfrm>
          <a:off x="1532731" y="1185862"/>
          <a:ext cx="9126537" cy="2809348"/>
        </p:xfrm>
        <a:graphic>
          <a:graphicData uri="http://schemas.openxmlformats.org/drawingml/2006/table">
            <a:tbl>
              <a:tblPr firstRow="1" bandRow="1">
                <a:tableStyleId>{17292A2E-F333-43FB-9621-5CBBE7FDCDCB}</a:tableStyleId>
              </a:tblPr>
              <a:tblGrid>
                <a:gridCol w="3042179">
                  <a:extLst>
                    <a:ext uri="{9D8B030D-6E8A-4147-A177-3AD203B41FA5}">
                      <a16:colId xmlns:a16="http://schemas.microsoft.com/office/drawing/2014/main" val="617888360"/>
                    </a:ext>
                  </a:extLst>
                </a:gridCol>
                <a:gridCol w="3042179">
                  <a:extLst>
                    <a:ext uri="{9D8B030D-6E8A-4147-A177-3AD203B41FA5}">
                      <a16:colId xmlns:a16="http://schemas.microsoft.com/office/drawing/2014/main" val="392853164"/>
                    </a:ext>
                  </a:extLst>
                </a:gridCol>
                <a:gridCol w="3042179">
                  <a:extLst>
                    <a:ext uri="{9D8B030D-6E8A-4147-A177-3AD203B41FA5}">
                      <a16:colId xmlns:a16="http://schemas.microsoft.com/office/drawing/2014/main" val="2219435041"/>
                    </a:ext>
                  </a:extLst>
                </a:gridCol>
              </a:tblGrid>
              <a:tr h="702337">
                <a:tc>
                  <a:txBody>
                    <a:bodyPr/>
                    <a:lstStyle/>
                    <a:p>
                      <a:pPr algn="ctr"/>
                      <a:r>
                        <a:rPr lang="en-US" sz="2000" b="1">
                          <a:solidFill>
                            <a:schemeClr val="bg1"/>
                          </a:solidFill>
                        </a:rPr>
                        <a:t>Method</a:t>
                      </a:r>
                    </a:p>
                  </a:txBody>
                  <a:tcPr/>
                </a:tc>
                <a:tc>
                  <a:txBody>
                    <a:bodyPr/>
                    <a:lstStyle/>
                    <a:p>
                      <a:pPr algn="ctr"/>
                      <a:r>
                        <a:rPr lang="en-US" sz="2000">
                          <a:solidFill>
                            <a:schemeClr val="bg1"/>
                          </a:solidFill>
                        </a:rPr>
                        <a:t>European Call Option Price</a:t>
                      </a:r>
                    </a:p>
                  </a:txBody>
                  <a:tcPr/>
                </a:tc>
                <a:tc>
                  <a:txBody>
                    <a:bodyPr/>
                    <a:lstStyle/>
                    <a:p>
                      <a:pPr algn="ctr"/>
                      <a:r>
                        <a:rPr lang="en-US" sz="2000">
                          <a:solidFill>
                            <a:schemeClr val="bg1"/>
                          </a:solidFill>
                        </a:rPr>
                        <a:t>Standard Deviation</a:t>
                      </a:r>
                    </a:p>
                  </a:txBody>
                  <a:tcPr/>
                </a:tc>
                <a:extLst>
                  <a:ext uri="{0D108BD9-81ED-4DB2-BD59-A6C34878D82A}">
                    <a16:rowId xmlns:a16="http://schemas.microsoft.com/office/drawing/2014/main" val="1014156007"/>
                  </a:ext>
                </a:extLst>
              </a:tr>
              <a:tr h="702337">
                <a:tc>
                  <a:txBody>
                    <a:bodyPr/>
                    <a:lstStyle/>
                    <a:p>
                      <a:pPr algn="ctr"/>
                      <a:r>
                        <a:rPr lang="en-US" sz="2000">
                          <a:solidFill>
                            <a:schemeClr val="tx1"/>
                          </a:solidFill>
                        </a:rPr>
                        <a:t>Simple Monte Carlo</a:t>
                      </a:r>
                    </a:p>
                  </a:txBody>
                  <a:tcPr/>
                </a:tc>
                <a:tc>
                  <a:txBody>
                    <a:bodyPr/>
                    <a:lstStyle/>
                    <a:p>
                      <a:pPr algn="ctr"/>
                      <a:r>
                        <a:rPr lang="en-US" sz="2000">
                          <a:solidFill>
                            <a:schemeClr val="tx1"/>
                          </a:solidFill>
                        </a:rPr>
                        <a:t>$77.9116</a:t>
                      </a:r>
                    </a:p>
                  </a:txBody>
                  <a:tcPr/>
                </a:tc>
                <a:tc>
                  <a:txBody>
                    <a:bodyPr/>
                    <a:lstStyle/>
                    <a:p>
                      <a:pPr algn="ctr"/>
                      <a:r>
                        <a:rPr lang="en-US" sz="2000">
                          <a:solidFill>
                            <a:schemeClr val="tx1"/>
                          </a:solidFill>
                        </a:rPr>
                        <a:t>161.326</a:t>
                      </a:r>
                    </a:p>
                  </a:txBody>
                  <a:tcPr/>
                </a:tc>
                <a:extLst>
                  <a:ext uri="{0D108BD9-81ED-4DB2-BD59-A6C34878D82A}">
                    <a16:rowId xmlns:a16="http://schemas.microsoft.com/office/drawing/2014/main" val="3264585661"/>
                  </a:ext>
                </a:extLst>
              </a:tr>
              <a:tr h="702337">
                <a:tc>
                  <a:txBody>
                    <a:bodyPr/>
                    <a:lstStyle/>
                    <a:p>
                      <a:pPr algn="ctr"/>
                      <a:r>
                        <a:rPr lang="en-US" sz="2000">
                          <a:solidFill>
                            <a:schemeClr val="tx1"/>
                          </a:solidFill>
                        </a:rPr>
                        <a:t>Antithetic Variates</a:t>
                      </a:r>
                    </a:p>
                  </a:txBody>
                  <a:tcPr/>
                </a:tc>
                <a:tc>
                  <a:txBody>
                    <a:bodyPr/>
                    <a:lstStyle/>
                    <a:p>
                      <a:pPr algn="ctr"/>
                      <a:r>
                        <a:rPr lang="en-US" sz="2000">
                          <a:solidFill>
                            <a:schemeClr val="tx1"/>
                          </a:solidFill>
                        </a:rPr>
                        <a:t>$77.9056</a:t>
                      </a:r>
                    </a:p>
                  </a:txBody>
                  <a:tcPr/>
                </a:tc>
                <a:tc>
                  <a:txBody>
                    <a:bodyPr/>
                    <a:lstStyle/>
                    <a:p>
                      <a:pPr algn="ctr"/>
                      <a:r>
                        <a:rPr lang="en-US" sz="2000">
                          <a:solidFill>
                            <a:schemeClr val="tx1"/>
                          </a:solidFill>
                        </a:rPr>
                        <a:t>158.875</a:t>
                      </a:r>
                    </a:p>
                  </a:txBody>
                  <a:tcPr/>
                </a:tc>
                <a:extLst>
                  <a:ext uri="{0D108BD9-81ED-4DB2-BD59-A6C34878D82A}">
                    <a16:rowId xmlns:a16="http://schemas.microsoft.com/office/drawing/2014/main" val="3193461961"/>
                  </a:ext>
                </a:extLst>
              </a:tr>
              <a:tr h="702337">
                <a:tc>
                  <a:txBody>
                    <a:bodyPr/>
                    <a:lstStyle/>
                    <a:p>
                      <a:pPr algn="ctr"/>
                      <a:r>
                        <a:rPr lang="en-US" sz="2000">
                          <a:solidFill>
                            <a:schemeClr val="tx1"/>
                          </a:solidFill>
                        </a:rPr>
                        <a:t>Control Variates</a:t>
                      </a:r>
                    </a:p>
                  </a:txBody>
                  <a:tcPr/>
                </a:tc>
                <a:tc>
                  <a:txBody>
                    <a:bodyPr/>
                    <a:lstStyle/>
                    <a:p>
                      <a:pPr algn="ctr"/>
                      <a:r>
                        <a:rPr lang="en-US" sz="2000">
                          <a:solidFill>
                            <a:schemeClr val="tx1"/>
                          </a:solidFill>
                        </a:rPr>
                        <a:t>$77.8381</a:t>
                      </a:r>
                    </a:p>
                  </a:txBody>
                  <a:tcPr/>
                </a:tc>
                <a:tc>
                  <a:txBody>
                    <a:bodyPr/>
                    <a:lstStyle/>
                    <a:p>
                      <a:pPr algn="ctr"/>
                      <a:r>
                        <a:rPr lang="en-US" sz="2000">
                          <a:solidFill>
                            <a:schemeClr val="tx1"/>
                          </a:solidFill>
                        </a:rPr>
                        <a:t>135.117</a:t>
                      </a:r>
                    </a:p>
                  </a:txBody>
                  <a:tcPr/>
                </a:tc>
                <a:extLst>
                  <a:ext uri="{0D108BD9-81ED-4DB2-BD59-A6C34878D82A}">
                    <a16:rowId xmlns:a16="http://schemas.microsoft.com/office/drawing/2014/main" val="2255761036"/>
                  </a:ext>
                </a:extLst>
              </a:tr>
            </a:tbl>
          </a:graphicData>
        </a:graphic>
      </p:graphicFrame>
      <p:sp>
        <p:nvSpPr>
          <p:cNvPr id="5" name="Rounded Rectangle 81">
            <a:extLst>
              <a:ext uri="{FF2B5EF4-FFF2-40B4-BE49-F238E27FC236}">
                <a16:creationId xmlns:a16="http://schemas.microsoft.com/office/drawing/2014/main" id="{AF964A4E-F991-469B-8EAF-6D347C5A98B9}"/>
              </a:ext>
              <a:ext uri="{C183D7F6-B498-43B3-948B-1728B52AA6E4}">
                <adec:decorative xmlns:adec="http://schemas.microsoft.com/office/drawing/2017/decorative" val="1"/>
              </a:ext>
            </a:extLst>
          </p:cNvPr>
          <p:cNvSpPr/>
          <p:nvPr/>
        </p:nvSpPr>
        <p:spPr>
          <a:xfrm>
            <a:off x="1532731" y="4534303"/>
            <a:ext cx="924004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400">
                <a:solidFill>
                  <a:schemeClr val="tx1"/>
                </a:solidFill>
                <a:effectLst>
                  <a:outerShdw blurRad="38100" dist="38100" dir="2700000" algn="tl">
                    <a:srgbClr val="000000">
                      <a:alpha val="43137"/>
                    </a:srgbClr>
                  </a:outerShdw>
                </a:effectLst>
              </a:rPr>
              <a:t>Pricewise, no big discrepancy</a:t>
            </a:r>
          </a:p>
        </p:txBody>
      </p:sp>
      <p:sp>
        <p:nvSpPr>
          <p:cNvPr id="6" name="Rounded Rectangle 81">
            <a:extLst>
              <a:ext uri="{FF2B5EF4-FFF2-40B4-BE49-F238E27FC236}">
                <a16:creationId xmlns:a16="http://schemas.microsoft.com/office/drawing/2014/main" id="{633F2418-315D-4C49-9C2F-7D9AE07BD784}"/>
              </a:ext>
              <a:ext uri="{C183D7F6-B498-43B3-948B-1728B52AA6E4}">
                <adec:decorative xmlns:adec="http://schemas.microsoft.com/office/drawing/2017/decorative" val="1"/>
              </a:ext>
            </a:extLst>
          </p:cNvPr>
          <p:cNvSpPr/>
          <p:nvPr/>
        </p:nvSpPr>
        <p:spPr>
          <a:xfrm>
            <a:off x="1532731" y="5348251"/>
            <a:ext cx="924004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400">
                <a:solidFill>
                  <a:schemeClr val="tx1"/>
                </a:solidFill>
                <a:effectLst>
                  <a:outerShdw blurRad="38100" dist="38100" dir="2700000" algn="tl">
                    <a:srgbClr val="000000">
                      <a:alpha val="43137"/>
                    </a:srgbClr>
                  </a:outerShdw>
                </a:effectLst>
              </a:rPr>
              <a:t>Variance: Simple Monte Carlo &gt; Control Variates &gt; Antithetic Variates</a:t>
            </a:r>
          </a:p>
        </p:txBody>
      </p:sp>
      <p:sp>
        <p:nvSpPr>
          <p:cNvPr id="7" name="Rectangle 6">
            <a:extLst>
              <a:ext uri="{FF2B5EF4-FFF2-40B4-BE49-F238E27FC236}">
                <a16:creationId xmlns:a16="http://schemas.microsoft.com/office/drawing/2014/main" id="{80B887A8-15F5-4B1D-BDA7-485104D41117}"/>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55973E-80F0-4281-A063-37A17DC5934F}"/>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802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824177-A091-485E-811C-A36992C53C4D}"/>
              </a:ext>
            </a:extLst>
          </p:cNvPr>
          <p:cNvSpPr/>
          <p:nvPr/>
        </p:nvSpPr>
        <p:spPr>
          <a:xfrm>
            <a:off x="1481692" y="345734"/>
            <a:ext cx="8319906" cy="584775"/>
          </a:xfrm>
          <a:prstGeom prst="rect">
            <a:avLst/>
          </a:prstGeom>
        </p:spPr>
        <p:txBody>
          <a:bodyPr wrap="none" anchor="t">
            <a:spAutoFit/>
          </a:bodyPr>
          <a:lstStyle/>
          <a:p>
            <a:pPr algn="ctr"/>
            <a:r>
              <a:rPr lang="en-US" sz="3200">
                <a:latin typeface="Century Gothic"/>
              </a:rPr>
              <a:t>h) Convergence of Monte Carlo Method</a:t>
            </a:r>
            <a:endParaRPr lang="en-US" sz="3200">
              <a:solidFill>
                <a:prstClr val="black"/>
              </a:solidFill>
              <a:latin typeface="Century Gothic"/>
            </a:endParaRPr>
          </a:p>
        </p:txBody>
      </p:sp>
      <p:graphicFrame>
        <p:nvGraphicFramePr>
          <p:cNvPr id="4" name="Table 3">
            <a:extLst>
              <a:ext uri="{FF2B5EF4-FFF2-40B4-BE49-F238E27FC236}">
                <a16:creationId xmlns:a16="http://schemas.microsoft.com/office/drawing/2014/main" id="{739B2BFB-2D56-49C3-A2BC-B1EFC90E1166}"/>
              </a:ext>
            </a:extLst>
          </p:cNvPr>
          <p:cNvGraphicFramePr>
            <a:graphicFrameLocks noGrp="1"/>
          </p:cNvGraphicFramePr>
          <p:nvPr>
            <p:extLst>
              <p:ext uri="{D42A27DB-BD31-4B8C-83A1-F6EECF244321}">
                <p14:modId xmlns:p14="http://schemas.microsoft.com/office/powerpoint/2010/main" val="67356223"/>
              </p:ext>
            </p:extLst>
          </p:nvPr>
        </p:nvGraphicFramePr>
        <p:xfrm>
          <a:off x="899158" y="997503"/>
          <a:ext cx="10364784" cy="2808051"/>
        </p:xfrm>
        <a:graphic>
          <a:graphicData uri="http://schemas.openxmlformats.org/drawingml/2006/table">
            <a:tbl>
              <a:tblPr firstRow="1" bandRow="1">
                <a:tableStyleId>{17292A2E-F333-43FB-9621-5CBBE7FDCDCB}</a:tableStyleId>
              </a:tblPr>
              <a:tblGrid>
                <a:gridCol w="1606387">
                  <a:extLst>
                    <a:ext uri="{9D8B030D-6E8A-4147-A177-3AD203B41FA5}">
                      <a16:colId xmlns:a16="http://schemas.microsoft.com/office/drawing/2014/main" val="617888360"/>
                    </a:ext>
                  </a:extLst>
                </a:gridCol>
                <a:gridCol w="2958102">
                  <a:extLst>
                    <a:ext uri="{9D8B030D-6E8A-4147-A177-3AD203B41FA5}">
                      <a16:colId xmlns:a16="http://schemas.microsoft.com/office/drawing/2014/main" val="392853164"/>
                    </a:ext>
                  </a:extLst>
                </a:gridCol>
                <a:gridCol w="2056959">
                  <a:extLst>
                    <a:ext uri="{9D8B030D-6E8A-4147-A177-3AD203B41FA5}">
                      <a16:colId xmlns:a16="http://schemas.microsoft.com/office/drawing/2014/main" val="1462714372"/>
                    </a:ext>
                  </a:extLst>
                </a:gridCol>
                <a:gridCol w="1841468">
                  <a:extLst>
                    <a:ext uri="{9D8B030D-6E8A-4147-A177-3AD203B41FA5}">
                      <a16:colId xmlns:a16="http://schemas.microsoft.com/office/drawing/2014/main" val="71820383"/>
                    </a:ext>
                  </a:extLst>
                </a:gridCol>
                <a:gridCol w="1901868">
                  <a:extLst>
                    <a:ext uri="{9D8B030D-6E8A-4147-A177-3AD203B41FA5}">
                      <a16:colId xmlns:a16="http://schemas.microsoft.com/office/drawing/2014/main" val="2219435041"/>
                    </a:ext>
                  </a:extLst>
                </a:gridCol>
              </a:tblGrid>
              <a:tr h="410966">
                <a:tc>
                  <a:txBody>
                    <a:bodyPr/>
                    <a:lstStyle/>
                    <a:p>
                      <a:pPr algn="ctr"/>
                      <a:r>
                        <a:rPr lang="en-US" sz="2000" b="1">
                          <a:solidFill>
                            <a:schemeClr val="bg1"/>
                          </a:solidFill>
                        </a:rPr>
                        <a:t>Method</a:t>
                      </a:r>
                    </a:p>
                  </a:txBody>
                  <a:tcPr/>
                </a:tc>
                <a:tc>
                  <a:txBody>
                    <a:bodyPr/>
                    <a:lstStyle/>
                    <a:p>
                      <a:pPr lvl="0" algn="ctr">
                        <a:buNone/>
                      </a:pPr>
                      <a:r>
                        <a:rPr lang="en-US" sz="2000">
                          <a:solidFill>
                            <a:schemeClr val="bg1"/>
                          </a:solidFill>
                        </a:rPr>
                        <a:t># of time steps =10, paths=1000</a:t>
                      </a:r>
                    </a:p>
                  </a:txBody>
                  <a:tcPr/>
                </a:tc>
                <a:tc>
                  <a:txBody>
                    <a:bodyPr/>
                    <a:lstStyle/>
                    <a:p>
                      <a:pPr lvl="0" algn="ctr">
                        <a:buNone/>
                      </a:pPr>
                      <a:r>
                        <a:rPr lang="en-US" sz="2000">
                          <a:solidFill>
                            <a:schemeClr val="bg1"/>
                          </a:solidFill>
                        </a:rPr>
                        <a:t>100</a:t>
                      </a:r>
                    </a:p>
                  </a:txBody>
                  <a:tcPr/>
                </a:tc>
                <a:tc>
                  <a:txBody>
                    <a:bodyPr/>
                    <a:lstStyle/>
                    <a:p>
                      <a:pPr lvl="0" algn="ctr">
                        <a:buNone/>
                      </a:pPr>
                      <a:r>
                        <a:rPr lang="en-US" sz="2000">
                          <a:solidFill>
                            <a:schemeClr val="bg1"/>
                          </a:solidFill>
                        </a:rPr>
                        <a:t>1000</a:t>
                      </a:r>
                    </a:p>
                  </a:txBody>
                  <a:tcPr/>
                </a:tc>
                <a:tc>
                  <a:txBody>
                    <a:bodyPr/>
                    <a:lstStyle/>
                    <a:p>
                      <a:pPr algn="ctr"/>
                      <a:r>
                        <a:rPr lang="en-US" sz="2000">
                          <a:solidFill>
                            <a:schemeClr val="bg1"/>
                          </a:solidFill>
                        </a:rPr>
                        <a:t>10,000</a:t>
                      </a:r>
                    </a:p>
                  </a:txBody>
                  <a:tcPr/>
                </a:tc>
                <a:extLst>
                  <a:ext uri="{0D108BD9-81ED-4DB2-BD59-A6C34878D82A}">
                    <a16:rowId xmlns:a16="http://schemas.microsoft.com/office/drawing/2014/main" val="1014156007"/>
                  </a:ext>
                </a:extLst>
              </a:tr>
              <a:tr h="702337">
                <a:tc>
                  <a:txBody>
                    <a:bodyPr/>
                    <a:lstStyle/>
                    <a:p>
                      <a:pPr algn="ctr"/>
                      <a:r>
                        <a:rPr lang="en-US" sz="2000">
                          <a:solidFill>
                            <a:schemeClr val="tx1"/>
                          </a:solidFill>
                        </a:rPr>
                        <a:t>Simple Monte Carlo</a:t>
                      </a:r>
                    </a:p>
                  </a:txBody>
                  <a:tcPr/>
                </a:tc>
                <a:tc>
                  <a:txBody>
                    <a:bodyPr/>
                    <a:lstStyle/>
                    <a:p>
                      <a:pPr algn="ctr"/>
                      <a:r>
                        <a:rPr lang="en-US" sz="2000">
                          <a:solidFill>
                            <a:schemeClr val="tx1"/>
                          </a:solidFill>
                        </a:rPr>
                        <a:t>$87.80 (abs err = 9.8884)</a:t>
                      </a:r>
                      <a:endParaRPr lang="en-US"/>
                    </a:p>
                    <a:p>
                      <a:pPr lvl="0" algn="ctr">
                        <a:buNone/>
                      </a:pPr>
                      <a:r>
                        <a:rPr lang="en-US" sz="2000">
                          <a:solidFill>
                            <a:schemeClr val="tx1"/>
                          </a:solidFill>
                        </a:rPr>
                        <a:t>Sd = 176.88</a:t>
                      </a:r>
                    </a:p>
                  </a:txBody>
                  <a:tcPr/>
                </a:tc>
                <a:tc>
                  <a:txBody>
                    <a:bodyPr/>
                    <a:lstStyle/>
                    <a:p>
                      <a:pPr lvl="0" algn="ctr">
                        <a:buNone/>
                      </a:pPr>
                      <a:r>
                        <a:rPr lang="en-US" sz="2000">
                          <a:solidFill>
                            <a:schemeClr val="tx1"/>
                          </a:solidFill>
                        </a:rPr>
                        <a:t>76.77 (1.1416)</a:t>
                      </a:r>
                    </a:p>
                    <a:p>
                      <a:pPr lvl="0" algn="ctr">
                        <a:buNone/>
                      </a:pPr>
                      <a:r>
                        <a:rPr lang="en-US" sz="2000">
                          <a:solidFill>
                            <a:schemeClr val="tx1"/>
                          </a:solidFill>
                        </a:rPr>
                        <a:t>158.40</a:t>
                      </a:r>
                    </a:p>
                  </a:txBody>
                  <a:tcPr/>
                </a:tc>
                <a:tc>
                  <a:txBody>
                    <a:bodyPr/>
                    <a:lstStyle/>
                    <a:p>
                      <a:pPr lvl="0" algn="ctr">
                        <a:buNone/>
                      </a:pPr>
                      <a:r>
                        <a:rPr lang="en-US" sz="2000">
                          <a:solidFill>
                            <a:schemeClr val="tx1"/>
                          </a:solidFill>
                        </a:rPr>
                        <a:t>79.25 (1.3384)</a:t>
                      </a:r>
                    </a:p>
                    <a:p>
                      <a:pPr lvl="0" algn="ctr">
                        <a:buNone/>
                      </a:pPr>
                      <a:r>
                        <a:rPr lang="en-US" sz="2000">
                          <a:solidFill>
                            <a:schemeClr val="tx1"/>
                          </a:solidFill>
                        </a:rPr>
                        <a:t>165.49</a:t>
                      </a:r>
                    </a:p>
                  </a:txBody>
                  <a:tcPr/>
                </a:tc>
                <a:tc>
                  <a:txBody>
                    <a:bodyPr/>
                    <a:lstStyle/>
                    <a:p>
                      <a:pPr algn="ctr"/>
                      <a:r>
                        <a:rPr lang="en-US" sz="2000">
                          <a:solidFill>
                            <a:schemeClr val="tx1"/>
                          </a:solidFill>
                        </a:rPr>
                        <a:t>77.37 (0.5416)</a:t>
                      </a:r>
                    </a:p>
                    <a:p>
                      <a:pPr lvl="0" algn="ctr">
                        <a:buNone/>
                      </a:pPr>
                      <a:r>
                        <a:rPr lang="en-US" sz="2000">
                          <a:solidFill>
                            <a:schemeClr val="tx1"/>
                          </a:solidFill>
                        </a:rPr>
                        <a:t>165.326</a:t>
                      </a:r>
                    </a:p>
                  </a:txBody>
                  <a:tcPr/>
                </a:tc>
                <a:extLst>
                  <a:ext uri="{0D108BD9-81ED-4DB2-BD59-A6C34878D82A}">
                    <a16:rowId xmlns:a16="http://schemas.microsoft.com/office/drawing/2014/main" val="3264585661"/>
                  </a:ext>
                </a:extLst>
              </a:tr>
              <a:tr h="702337">
                <a:tc>
                  <a:txBody>
                    <a:bodyPr/>
                    <a:lstStyle/>
                    <a:p>
                      <a:pPr algn="ctr"/>
                      <a:r>
                        <a:rPr lang="en-US" sz="2000">
                          <a:solidFill>
                            <a:schemeClr val="tx1"/>
                          </a:solidFill>
                        </a:rPr>
                        <a:t>Antithetic Variates</a:t>
                      </a:r>
                    </a:p>
                  </a:txBody>
                  <a:tcPr/>
                </a:tc>
                <a:tc>
                  <a:txBody>
                    <a:bodyPr/>
                    <a:lstStyle/>
                    <a:p>
                      <a:pPr algn="ctr"/>
                      <a:r>
                        <a:rPr lang="en-US" sz="2000">
                          <a:solidFill>
                            <a:schemeClr val="tx1"/>
                          </a:solidFill>
                        </a:rPr>
                        <a:t>$77.53 (0.3816)</a:t>
                      </a:r>
                    </a:p>
                    <a:p>
                      <a:pPr lvl="0" algn="ctr">
                        <a:buNone/>
                      </a:pPr>
                      <a:r>
                        <a:rPr lang="en-US" sz="2000">
                          <a:solidFill>
                            <a:schemeClr val="tx1"/>
                          </a:solidFill>
                        </a:rPr>
                        <a:t>Sd = 162.8674</a:t>
                      </a:r>
                    </a:p>
                  </a:txBody>
                  <a:tcPr/>
                </a:tc>
                <a:tc>
                  <a:txBody>
                    <a:bodyPr/>
                    <a:lstStyle/>
                    <a:p>
                      <a:pPr lvl="0" algn="ctr">
                        <a:buNone/>
                      </a:pPr>
                      <a:r>
                        <a:rPr lang="en-US" sz="2000">
                          <a:solidFill>
                            <a:schemeClr val="tx1"/>
                          </a:solidFill>
                        </a:rPr>
                        <a:t>73.9655 (3.9461)</a:t>
                      </a:r>
                    </a:p>
                    <a:p>
                      <a:pPr lvl="0" algn="ctr">
                        <a:buNone/>
                      </a:pPr>
                      <a:r>
                        <a:rPr lang="en-US" sz="2000">
                          <a:solidFill>
                            <a:schemeClr val="tx1"/>
                          </a:solidFill>
                        </a:rPr>
                        <a:t>155.798</a:t>
                      </a:r>
                    </a:p>
                  </a:txBody>
                  <a:tcPr/>
                </a:tc>
                <a:tc>
                  <a:txBody>
                    <a:bodyPr/>
                    <a:lstStyle/>
                    <a:p>
                      <a:pPr lvl="0" algn="ctr">
                        <a:buNone/>
                      </a:pPr>
                      <a:r>
                        <a:rPr lang="en-US" sz="2000">
                          <a:solidFill>
                            <a:schemeClr val="tx1"/>
                          </a:solidFill>
                        </a:rPr>
                        <a:t>78.23 (0.3184)</a:t>
                      </a:r>
                    </a:p>
                    <a:p>
                      <a:pPr lvl="0" algn="ctr">
                        <a:buNone/>
                      </a:pPr>
                      <a:r>
                        <a:rPr lang="en-US" sz="2000">
                          <a:solidFill>
                            <a:schemeClr val="tx1"/>
                          </a:solidFill>
                        </a:rPr>
                        <a:t>160.77</a:t>
                      </a:r>
                    </a:p>
                  </a:txBody>
                  <a:tcPr/>
                </a:tc>
                <a:tc>
                  <a:txBody>
                    <a:bodyPr/>
                    <a:lstStyle/>
                    <a:p>
                      <a:pPr algn="ctr"/>
                      <a:r>
                        <a:rPr lang="en-US" sz="2000">
                          <a:solidFill>
                            <a:schemeClr val="tx1"/>
                          </a:solidFill>
                        </a:rPr>
                        <a:t>77.91 (0.0016)</a:t>
                      </a:r>
                    </a:p>
                    <a:p>
                      <a:pPr lvl="0" algn="ctr">
                        <a:buNone/>
                      </a:pPr>
                      <a:r>
                        <a:rPr lang="en-US" sz="2000">
                          <a:solidFill>
                            <a:schemeClr val="tx1"/>
                          </a:solidFill>
                        </a:rPr>
                        <a:t>156.875</a:t>
                      </a:r>
                    </a:p>
                  </a:txBody>
                  <a:tcPr/>
                </a:tc>
                <a:extLst>
                  <a:ext uri="{0D108BD9-81ED-4DB2-BD59-A6C34878D82A}">
                    <a16:rowId xmlns:a16="http://schemas.microsoft.com/office/drawing/2014/main" val="3193461961"/>
                  </a:ext>
                </a:extLst>
              </a:tr>
              <a:tr h="702337">
                <a:tc>
                  <a:txBody>
                    <a:bodyPr/>
                    <a:lstStyle/>
                    <a:p>
                      <a:pPr algn="ctr"/>
                      <a:r>
                        <a:rPr lang="en-US" sz="2000">
                          <a:solidFill>
                            <a:schemeClr val="tx1"/>
                          </a:solidFill>
                        </a:rPr>
                        <a:t>Control Variates</a:t>
                      </a:r>
                    </a:p>
                  </a:txBody>
                  <a:tcPr/>
                </a:tc>
                <a:tc>
                  <a:txBody>
                    <a:bodyPr/>
                    <a:lstStyle/>
                    <a:p>
                      <a:pPr algn="ctr"/>
                      <a:r>
                        <a:rPr lang="en-US" sz="2000">
                          <a:solidFill>
                            <a:schemeClr val="tx1"/>
                          </a:solidFill>
                        </a:rPr>
                        <a:t>$72.92 (4.9916)</a:t>
                      </a:r>
                    </a:p>
                    <a:p>
                      <a:pPr lvl="0" algn="ctr">
                        <a:buNone/>
                      </a:pPr>
                      <a:r>
                        <a:rPr lang="en-US" sz="2000">
                          <a:solidFill>
                            <a:schemeClr val="tx1"/>
                          </a:solidFill>
                        </a:rPr>
                        <a:t>Sd = 148.35</a:t>
                      </a:r>
                    </a:p>
                  </a:txBody>
                  <a:tcPr/>
                </a:tc>
                <a:tc>
                  <a:txBody>
                    <a:bodyPr/>
                    <a:lstStyle/>
                    <a:p>
                      <a:pPr lvl="0" algn="ctr">
                        <a:buNone/>
                      </a:pPr>
                      <a:r>
                        <a:rPr lang="en-US" sz="2000">
                          <a:solidFill>
                            <a:schemeClr val="tx1"/>
                          </a:solidFill>
                        </a:rPr>
                        <a:t>74.47 (3.4416)</a:t>
                      </a:r>
                    </a:p>
                    <a:p>
                      <a:pPr lvl="0" algn="ctr">
                        <a:buNone/>
                      </a:pPr>
                      <a:r>
                        <a:rPr lang="en-US" sz="2000">
                          <a:solidFill>
                            <a:schemeClr val="tx1"/>
                          </a:solidFill>
                        </a:rPr>
                        <a:t>149.36</a:t>
                      </a:r>
                    </a:p>
                  </a:txBody>
                  <a:tcPr/>
                </a:tc>
                <a:tc>
                  <a:txBody>
                    <a:bodyPr/>
                    <a:lstStyle/>
                    <a:p>
                      <a:pPr lvl="0" algn="ctr">
                        <a:buNone/>
                      </a:pPr>
                      <a:r>
                        <a:rPr lang="en-US" sz="2000">
                          <a:solidFill>
                            <a:schemeClr val="tx1"/>
                          </a:solidFill>
                        </a:rPr>
                        <a:t>77.43 (0.4816)</a:t>
                      </a:r>
                    </a:p>
                    <a:p>
                      <a:pPr lvl="0" algn="ctr">
                        <a:buNone/>
                      </a:pPr>
                      <a:r>
                        <a:rPr lang="en-US" sz="2000">
                          <a:solidFill>
                            <a:schemeClr val="tx1"/>
                          </a:solidFill>
                        </a:rPr>
                        <a:t>144.85</a:t>
                      </a:r>
                    </a:p>
                  </a:txBody>
                  <a:tcPr/>
                </a:tc>
                <a:tc>
                  <a:txBody>
                    <a:bodyPr/>
                    <a:lstStyle/>
                    <a:p>
                      <a:pPr algn="ctr"/>
                      <a:r>
                        <a:rPr lang="en-US" sz="2000">
                          <a:solidFill>
                            <a:schemeClr val="tx1"/>
                          </a:solidFill>
                        </a:rPr>
                        <a:t>77.25 (0.6616)</a:t>
                      </a:r>
                    </a:p>
                    <a:p>
                      <a:pPr lvl="0" algn="ctr">
                        <a:buNone/>
                      </a:pPr>
                      <a:r>
                        <a:rPr lang="en-US" sz="2000">
                          <a:solidFill>
                            <a:schemeClr val="tx1"/>
                          </a:solidFill>
                        </a:rPr>
                        <a:t>143.117</a:t>
                      </a:r>
                    </a:p>
                  </a:txBody>
                  <a:tcPr/>
                </a:tc>
                <a:extLst>
                  <a:ext uri="{0D108BD9-81ED-4DB2-BD59-A6C34878D82A}">
                    <a16:rowId xmlns:a16="http://schemas.microsoft.com/office/drawing/2014/main" val="2255761036"/>
                  </a:ext>
                </a:extLst>
              </a:tr>
            </a:tbl>
          </a:graphicData>
        </a:graphic>
      </p:graphicFrame>
      <p:sp>
        <p:nvSpPr>
          <p:cNvPr id="7" name="Rectangle 6">
            <a:extLst>
              <a:ext uri="{FF2B5EF4-FFF2-40B4-BE49-F238E27FC236}">
                <a16:creationId xmlns:a16="http://schemas.microsoft.com/office/drawing/2014/main" id="{80B887A8-15F5-4B1D-BDA7-485104D41117}"/>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55973E-80F0-4281-A063-37A17DC5934F}"/>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096B6B91-91EA-4F58-BC42-62793FA212D4}"/>
              </a:ext>
            </a:extLst>
          </p:cNvPr>
          <p:cNvGraphicFramePr>
            <a:graphicFrameLocks noGrp="1"/>
          </p:cNvGraphicFramePr>
          <p:nvPr>
            <p:extLst>
              <p:ext uri="{D42A27DB-BD31-4B8C-83A1-F6EECF244321}">
                <p14:modId xmlns:p14="http://schemas.microsoft.com/office/powerpoint/2010/main" val="3591972325"/>
              </p:ext>
            </p:extLst>
          </p:nvPr>
        </p:nvGraphicFramePr>
        <p:xfrm>
          <a:off x="888669" y="3816474"/>
          <a:ext cx="10383829" cy="2808051"/>
        </p:xfrm>
        <a:graphic>
          <a:graphicData uri="http://schemas.openxmlformats.org/drawingml/2006/table">
            <a:tbl>
              <a:tblPr firstRow="1" bandRow="1">
                <a:tableStyleId>{17292A2E-F333-43FB-9621-5CBBE7FDCDCB}</a:tableStyleId>
              </a:tblPr>
              <a:tblGrid>
                <a:gridCol w="1646198">
                  <a:extLst>
                    <a:ext uri="{9D8B030D-6E8A-4147-A177-3AD203B41FA5}">
                      <a16:colId xmlns:a16="http://schemas.microsoft.com/office/drawing/2014/main" val="617888360"/>
                    </a:ext>
                  </a:extLst>
                </a:gridCol>
                <a:gridCol w="2787313">
                  <a:extLst>
                    <a:ext uri="{9D8B030D-6E8A-4147-A177-3AD203B41FA5}">
                      <a16:colId xmlns:a16="http://schemas.microsoft.com/office/drawing/2014/main" val="392853164"/>
                    </a:ext>
                  </a:extLst>
                </a:gridCol>
                <a:gridCol w="2038350">
                  <a:extLst>
                    <a:ext uri="{9D8B030D-6E8A-4147-A177-3AD203B41FA5}">
                      <a16:colId xmlns:a16="http://schemas.microsoft.com/office/drawing/2014/main" val="1462714372"/>
                    </a:ext>
                  </a:extLst>
                </a:gridCol>
                <a:gridCol w="1835202">
                  <a:extLst>
                    <a:ext uri="{9D8B030D-6E8A-4147-A177-3AD203B41FA5}">
                      <a16:colId xmlns:a16="http://schemas.microsoft.com/office/drawing/2014/main" val="71820383"/>
                    </a:ext>
                  </a:extLst>
                </a:gridCol>
                <a:gridCol w="2076766">
                  <a:extLst>
                    <a:ext uri="{9D8B030D-6E8A-4147-A177-3AD203B41FA5}">
                      <a16:colId xmlns:a16="http://schemas.microsoft.com/office/drawing/2014/main" val="2219435041"/>
                    </a:ext>
                  </a:extLst>
                </a:gridCol>
              </a:tblGrid>
              <a:tr h="410966">
                <a:tc>
                  <a:txBody>
                    <a:bodyPr/>
                    <a:lstStyle/>
                    <a:p>
                      <a:pPr algn="ctr"/>
                      <a:r>
                        <a:rPr lang="en-US" sz="2000" b="1">
                          <a:solidFill>
                            <a:schemeClr val="bg1"/>
                          </a:solidFill>
                        </a:rPr>
                        <a:t>Method</a:t>
                      </a:r>
                    </a:p>
                  </a:txBody>
                  <a:tcPr/>
                </a:tc>
                <a:tc>
                  <a:txBody>
                    <a:bodyPr/>
                    <a:lstStyle/>
                    <a:p>
                      <a:pPr lvl="0" algn="ctr">
                        <a:buNone/>
                      </a:pPr>
                      <a:r>
                        <a:rPr lang="en-US" sz="2000">
                          <a:solidFill>
                            <a:schemeClr val="bg1"/>
                          </a:solidFill>
                        </a:rPr>
                        <a:t># of time paths =10, steps=1000</a:t>
                      </a:r>
                    </a:p>
                  </a:txBody>
                  <a:tcPr/>
                </a:tc>
                <a:tc>
                  <a:txBody>
                    <a:bodyPr/>
                    <a:lstStyle/>
                    <a:p>
                      <a:pPr lvl="0" algn="ctr">
                        <a:buNone/>
                      </a:pPr>
                      <a:r>
                        <a:rPr lang="en-US" sz="2000">
                          <a:solidFill>
                            <a:schemeClr val="bg1"/>
                          </a:solidFill>
                        </a:rPr>
                        <a:t>100</a:t>
                      </a:r>
                    </a:p>
                  </a:txBody>
                  <a:tcPr/>
                </a:tc>
                <a:tc>
                  <a:txBody>
                    <a:bodyPr/>
                    <a:lstStyle/>
                    <a:p>
                      <a:pPr lvl="0" algn="ctr">
                        <a:buNone/>
                      </a:pPr>
                      <a:r>
                        <a:rPr lang="en-US" sz="2000">
                          <a:solidFill>
                            <a:schemeClr val="bg1"/>
                          </a:solidFill>
                        </a:rPr>
                        <a:t>1000</a:t>
                      </a:r>
                    </a:p>
                  </a:txBody>
                  <a:tcPr/>
                </a:tc>
                <a:tc>
                  <a:txBody>
                    <a:bodyPr/>
                    <a:lstStyle/>
                    <a:p>
                      <a:pPr algn="ctr"/>
                      <a:r>
                        <a:rPr lang="en-US" sz="2000">
                          <a:solidFill>
                            <a:schemeClr val="bg1"/>
                          </a:solidFill>
                        </a:rPr>
                        <a:t>10,000</a:t>
                      </a:r>
                    </a:p>
                  </a:txBody>
                  <a:tcPr/>
                </a:tc>
                <a:extLst>
                  <a:ext uri="{0D108BD9-81ED-4DB2-BD59-A6C34878D82A}">
                    <a16:rowId xmlns:a16="http://schemas.microsoft.com/office/drawing/2014/main" val="1014156007"/>
                  </a:ext>
                </a:extLst>
              </a:tr>
              <a:tr h="702337">
                <a:tc>
                  <a:txBody>
                    <a:bodyPr/>
                    <a:lstStyle/>
                    <a:p>
                      <a:pPr algn="ctr"/>
                      <a:r>
                        <a:rPr lang="en-US" sz="2000">
                          <a:solidFill>
                            <a:schemeClr val="tx1"/>
                          </a:solidFill>
                        </a:rPr>
                        <a:t>Simple Monte Carlo</a:t>
                      </a:r>
                    </a:p>
                  </a:txBody>
                  <a:tcPr/>
                </a:tc>
                <a:tc>
                  <a:txBody>
                    <a:bodyPr/>
                    <a:lstStyle/>
                    <a:p>
                      <a:pPr algn="ctr"/>
                      <a:r>
                        <a:rPr lang="en-US" sz="2000">
                          <a:solidFill>
                            <a:schemeClr val="tx1"/>
                          </a:solidFill>
                        </a:rPr>
                        <a:t>$6.54 (71.3716</a:t>
                      </a:r>
                    </a:p>
                    <a:p>
                      <a:pPr lvl="0" algn="ctr">
                        <a:buNone/>
                      </a:pPr>
                      <a:r>
                        <a:rPr lang="en-US" sz="2000">
                          <a:solidFill>
                            <a:schemeClr val="tx1"/>
                          </a:solidFill>
                        </a:rPr>
                        <a:t>Sd = 19.63</a:t>
                      </a:r>
                    </a:p>
                  </a:txBody>
                  <a:tcPr/>
                </a:tc>
                <a:tc>
                  <a:txBody>
                    <a:bodyPr/>
                    <a:lstStyle/>
                    <a:p>
                      <a:pPr lvl="0" algn="ctr">
                        <a:buNone/>
                      </a:pPr>
                      <a:r>
                        <a:rPr lang="en-US" sz="2000">
                          <a:solidFill>
                            <a:schemeClr val="tx1"/>
                          </a:solidFill>
                        </a:rPr>
                        <a:t>94.37 (16.4584)</a:t>
                      </a:r>
                    </a:p>
                    <a:p>
                      <a:pPr lvl="0" algn="ctr">
                        <a:buNone/>
                      </a:pPr>
                      <a:r>
                        <a:rPr lang="en-US" sz="2000">
                          <a:solidFill>
                            <a:schemeClr val="tx1"/>
                          </a:solidFill>
                        </a:rPr>
                        <a:t>187.83</a:t>
                      </a:r>
                    </a:p>
                  </a:txBody>
                  <a:tcPr/>
                </a:tc>
                <a:tc>
                  <a:txBody>
                    <a:bodyPr/>
                    <a:lstStyle/>
                    <a:p>
                      <a:pPr lvl="0" algn="ctr">
                        <a:buNone/>
                      </a:pPr>
                      <a:r>
                        <a:rPr lang="en-US" sz="2000">
                          <a:solidFill>
                            <a:schemeClr val="tx1"/>
                          </a:solidFill>
                        </a:rPr>
                        <a:t>78.51 (0.5984)</a:t>
                      </a:r>
                    </a:p>
                    <a:p>
                      <a:pPr lvl="0" algn="ctr">
                        <a:buNone/>
                      </a:pPr>
                      <a:r>
                        <a:rPr lang="en-US" sz="2000">
                          <a:solidFill>
                            <a:schemeClr val="tx1"/>
                          </a:solidFill>
                        </a:rPr>
                        <a:t>160.05</a:t>
                      </a:r>
                    </a:p>
                  </a:txBody>
                  <a:tcPr/>
                </a:tc>
                <a:tc>
                  <a:txBody>
                    <a:bodyPr/>
                    <a:lstStyle/>
                    <a:p>
                      <a:pPr algn="ctr"/>
                      <a:r>
                        <a:rPr lang="en-US" sz="2000">
                          <a:solidFill>
                            <a:schemeClr val="tx1"/>
                          </a:solidFill>
                        </a:rPr>
                        <a:t>77.92 (0.0084)</a:t>
                      </a:r>
                    </a:p>
                    <a:p>
                      <a:pPr lvl="0" algn="ctr">
                        <a:buNone/>
                      </a:pPr>
                      <a:r>
                        <a:rPr lang="en-US" sz="2000">
                          <a:solidFill>
                            <a:schemeClr val="tx1"/>
                          </a:solidFill>
                        </a:rPr>
                        <a:t>161.326</a:t>
                      </a:r>
                    </a:p>
                  </a:txBody>
                  <a:tcPr/>
                </a:tc>
                <a:extLst>
                  <a:ext uri="{0D108BD9-81ED-4DB2-BD59-A6C34878D82A}">
                    <a16:rowId xmlns:a16="http://schemas.microsoft.com/office/drawing/2014/main" val="3264585661"/>
                  </a:ext>
                </a:extLst>
              </a:tr>
              <a:tr h="702337">
                <a:tc>
                  <a:txBody>
                    <a:bodyPr/>
                    <a:lstStyle/>
                    <a:p>
                      <a:pPr algn="ctr"/>
                      <a:r>
                        <a:rPr lang="en-US" sz="2000">
                          <a:solidFill>
                            <a:schemeClr val="tx1"/>
                          </a:solidFill>
                        </a:rPr>
                        <a:t>Antithetic Variates</a:t>
                      </a:r>
                    </a:p>
                  </a:txBody>
                  <a:tcPr/>
                </a:tc>
                <a:tc>
                  <a:txBody>
                    <a:bodyPr/>
                    <a:lstStyle/>
                    <a:p>
                      <a:pPr algn="ctr"/>
                      <a:r>
                        <a:rPr lang="en-US" sz="2000">
                          <a:solidFill>
                            <a:schemeClr val="tx1"/>
                          </a:solidFill>
                        </a:rPr>
                        <a:t>$114.83 (36.9184)</a:t>
                      </a:r>
                    </a:p>
                    <a:p>
                      <a:pPr lvl="0" algn="ctr">
                        <a:buNone/>
                      </a:pPr>
                      <a:r>
                        <a:rPr lang="en-US" sz="2000">
                          <a:solidFill>
                            <a:schemeClr val="tx1"/>
                          </a:solidFill>
                        </a:rPr>
                        <a:t>Sd = 178.21</a:t>
                      </a:r>
                    </a:p>
                  </a:txBody>
                  <a:tcPr/>
                </a:tc>
                <a:tc>
                  <a:txBody>
                    <a:bodyPr/>
                    <a:lstStyle/>
                    <a:p>
                      <a:pPr lvl="0" algn="ctr">
                        <a:buNone/>
                      </a:pPr>
                      <a:r>
                        <a:rPr lang="en-US" sz="2000">
                          <a:solidFill>
                            <a:schemeClr val="tx1"/>
                          </a:solidFill>
                        </a:rPr>
                        <a:t>80.01 (2.0984)</a:t>
                      </a:r>
                    </a:p>
                    <a:p>
                      <a:pPr lvl="0" algn="ctr">
                        <a:buNone/>
                      </a:pPr>
                      <a:r>
                        <a:rPr lang="en-US" sz="2000">
                          <a:solidFill>
                            <a:schemeClr val="tx1"/>
                          </a:solidFill>
                        </a:rPr>
                        <a:t>158.04</a:t>
                      </a:r>
                    </a:p>
                  </a:txBody>
                  <a:tcPr/>
                </a:tc>
                <a:tc>
                  <a:txBody>
                    <a:bodyPr/>
                    <a:lstStyle/>
                    <a:p>
                      <a:pPr lvl="0" algn="ctr">
                        <a:buNone/>
                      </a:pPr>
                      <a:r>
                        <a:rPr lang="en-US" sz="2000">
                          <a:solidFill>
                            <a:schemeClr val="tx1"/>
                          </a:solidFill>
                        </a:rPr>
                        <a:t>77.32 (0.5916)</a:t>
                      </a:r>
                    </a:p>
                    <a:p>
                      <a:pPr lvl="0" algn="ctr">
                        <a:buNone/>
                      </a:pPr>
                      <a:r>
                        <a:rPr lang="en-US" sz="2000">
                          <a:solidFill>
                            <a:schemeClr val="tx1"/>
                          </a:solidFill>
                        </a:rPr>
                        <a:t>158.30</a:t>
                      </a:r>
                    </a:p>
                  </a:txBody>
                  <a:tcPr/>
                </a:tc>
                <a:tc>
                  <a:txBody>
                    <a:bodyPr/>
                    <a:lstStyle/>
                    <a:p>
                      <a:pPr algn="ctr"/>
                      <a:r>
                        <a:rPr lang="en-US" sz="2000">
                          <a:solidFill>
                            <a:schemeClr val="tx1"/>
                          </a:solidFill>
                        </a:rPr>
                        <a:t>77.82 (0.0916)</a:t>
                      </a:r>
                    </a:p>
                    <a:p>
                      <a:pPr lvl="0" algn="ctr">
                        <a:buNone/>
                      </a:pPr>
                      <a:r>
                        <a:rPr lang="en-US" sz="2000">
                          <a:solidFill>
                            <a:schemeClr val="tx1"/>
                          </a:solidFill>
                        </a:rPr>
                        <a:t>158.875</a:t>
                      </a:r>
                    </a:p>
                  </a:txBody>
                  <a:tcPr/>
                </a:tc>
                <a:extLst>
                  <a:ext uri="{0D108BD9-81ED-4DB2-BD59-A6C34878D82A}">
                    <a16:rowId xmlns:a16="http://schemas.microsoft.com/office/drawing/2014/main" val="3193461961"/>
                  </a:ext>
                </a:extLst>
              </a:tr>
              <a:tr h="702337">
                <a:tc>
                  <a:txBody>
                    <a:bodyPr/>
                    <a:lstStyle/>
                    <a:p>
                      <a:pPr algn="ctr"/>
                      <a:r>
                        <a:rPr lang="en-US" sz="2000">
                          <a:solidFill>
                            <a:schemeClr val="tx1"/>
                          </a:solidFill>
                        </a:rPr>
                        <a:t>Control Variates</a:t>
                      </a:r>
                    </a:p>
                  </a:txBody>
                  <a:tcPr/>
                </a:tc>
                <a:tc>
                  <a:txBody>
                    <a:bodyPr/>
                    <a:lstStyle/>
                    <a:p>
                      <a:pPr algn="ctr"/>
                      <a:r>
                        <a:rPr lang="en-US" sz="2000">
                          <a:solidFill>
                            <a:schemeClr val="tx1"/>
                          </a:solidFill>
                        </a:rPr>
                        <a:t>$170.62 (92.7084)</a:t>
                      </a:r>
                    </a:p>
                    <a:p>
                      <a:pPr lvl="0" algn="ctr">
                        <a:buNone/>
                      </a:pPr>
                      <a:r>
                        <a:rPr lang="en-US" sz="2000">
                          <a:solidFill>
                            <a:schemeClr val="tx1"/>
                          </a:solidFill>
                        </a:rPr>
                        <a:t>Sd = 213.6</a:t>
                      </a:r>
                    </a:p>
                  </a:txBody>
                  <a:tcPr/>
                </a:tc>
                <a:tc>
                  <a:txBody>
                    <a:bodyPr/>
                    <a:lstStyle/>
                    <a:p>
                      <a:pPr lvl="0" algn="ctr">
                        <a:buNone/>
                      </a:pPr>
                      <a:r>
                        <a:rPr lang="en-US" sz="2000">
                          <a:solidFill>
                            <a:schemeClr val="tx1"/>
                          </a:solidFill>
                        </a:rPr>
                        <a:t>98.13 (20.2104)</a:t>
                      </a:r>
                    </a:p>
                    <a:p>
                      <a:pPr lvl="0" algn="ctr">
                        <a:buNone/>
                      </a:pPr>
                      <a:r>
                        <a:rPr lang="en-US" sz="2000">
                          <a:solidFill>
                            <a:schemeClr val="tx1"/>
                          </a:solidFill>
                        </a:rPr>
                        <a:t>175.32</a:t>
                      </a:r>
                    </a:p>
                  </a:txBody>
                  <a:tcPr/>
                </a:tc>
                <a:tc>
                  <a:txBody>
                    <a:bodyPr/>
                    <a:lstStyle/>
                    <a:p>
                      <a:pPr lvl="0" algn="ctr">
                        <a:buNone/>
                      </a:pPr>
                      <a:r>
                        <a:rPr lang="en-US" sz="2000">
                          <a:solidFill>
                            <a:schemeClr val="tx1"/>
                          </a:solidFill>
                        </a:rPr>
                        <a:t>77.51 (0.4016)</a:t>
                      </a:r>
                    </a:p>
                    <a:p>
                      <a:pPr lvl="0" algn="ctr">
                        <a:buNone/>
                      </a:pPr>
                      <a:r>
                        <a:rPr lang="en-US" sz="2000">
                          <a:solidFill>
                            <a:schemeClr val="tx1"/>
                          </a:solidFill>
                        </a:rPr>
                        <a:t>131.08</a:t>
                      </a:r>
                    </a:p>
                  </a:txBody>
                  <a:tcPr/>
                </a:tc>
                <a:tc>
                  <a:txBody>
                    <a:bodyPr/>
                    <a:lstStyle/>
                    <a:p>
                      <a:pPr algn="ctr"/>
                      <a:r>
                        <a:rPr lang="en-US" sz="2000">
                          <a:solidFill>
                            <a:schemeClr val="tx1"/>
                          </a:solidFill>
                        </a:rPr>
                        <a:t>77.97 (0.0584)</a:t>
                      </a:r>
                    </a:p>
                    <a:p>
                      <a:pPr lvl="0" algn="ctr">
                        <a:buNone/>
                      </a:pPr>
                      <a:r>
                        <a:rPr lang="en-US" sz="2000">
                          <a:solidFill>
                            <a:schemeClr val="tx1"/>
                          </a:solidFill>
                        </a:rPr>
                        <a:t>128.117</a:t>
                      </a:r>
                    </a:p>
                  </a:txBody>
                  <a:tcPr/>
                </a:tc>
                <a:extLst>
                  <a:ext uri="{0D108BD9-81ED-4DB2-BD59-A6C34878D82A}">
                    <a16:rowId xmlns:a16="http://schemas.microsoft.com/office/drawing/2014/main" val="2255761036"/>
                  </a:ext>
                </a:extLst>
              </a:tr>
            </a:tbl>
          </a:graphicData>
        </a:graphic>
      </p:graphicFrame>
    </p:spTree>
    <p:extLst>
      <p:ext uri="{BB962C8B-B14F-4D97-AF65-F5344CB8AC3E}">
        <p14:creationId xmlns:p14="http://schemas.microsoft.com/office/powerpoint/2010/main" val="1985987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CBA81-4564-4A1D-AAD5-67CD41888837}"/>
              </a:ext>
            </a:extLst>
          </p:cNvPr>
          <p:cNvSpPr/>
          <p:nvPr/>
        </p:nvSpPr>
        <p:spPr>
          <a:xfrm>
            <a:off x="694608" y="594023"/>
            <a:ext cx="6096000" cy="584775"/>
          </a:xfrm>
          <a:prstGeom prst="rect">
            <a:avLst/>
          </a:prstGeom>
        </p:spPr>
        <p:txBody>
          <a:bodyPr>
            <a:spAutoFit/>
          </a:bodyPr>
          <a:lstStyle/>
          <a:p>
            <a:pPr lvl="0" algn="ctr"/>
            <a:r>
              <a:rPr lang="en-US" sz="3200" dirty="0">
                <a:solidFill>
                  <a:prstClr val="black"/>
                </a:solidFill>
                <a:latin typeface="Century Gothic"/>
              </a:rPr>
              <a:t>i) Estimate </a:t>
            </a:r>
            <a:r>
              <a:rPr lang="en-US" sz="3200" b="1" dirty="0">
                <a:solidFill>
                  <a:prstClr val="black"/>
                </a:solidFill>
                <a:latin typeface="Century Gothic"/>
              </a:rPr>
              <a:t>Implied Volatility</a:t>
            </a:r>
            <a:endParaRPr lang="en-US" sz="3600" b="1" dirty="0">
              <a:solidFill>
                <a:prstClr val="black"/>
              </a:solidFill>
              <a:latin typeface="Century Gothic"/>
            </a:endParaRPr>
          </a:p>
        </p:txBody>
      </p:sp>
      <mc:AlternateContent xmlns:mc="http://schemas.openxmlformats.org/markup-compatibility/2006" xmlns:a14="http://schemas.microsoft.com/office/drawing/2010/main">
        <mc:Choice Requires="a14">
          <p:sp>
            <p:nvSpPr>
              <p:cNvPr id="6" name="Rounded Rectangle 81">
                <a:extLst>
                  <a:ext uri="{FF2B5EF4-FFF2-40B4-BE49-F238E27FC236}">
                    <a16:creationId xmlns:a16="http://schemas.microsoft.com/office/drawing/2014/main" id="{4E7C85AD-17EC-497F-956A-A69D763FA76E}"/>
                  </a:ext>
                  <a:ext uri="{C183D7F6-B498-43B3-948B-1728B52AA6E4}">
                    <adec:decorative xmlns:adec="http://schemas.microsoft.com/office/drawing/2017/decorative" val="1"/>
                  </a:ext>
                </a:extLst>
              </p:cNvPr>
              <p:cNvSpPr/>
              <p:nvPr/>
            </p:nvSpPr>
            <p:spPr>
              <a:xfrm>
                <a:off x="800099" y="1465896"/>
                <a:ext cx="7100687" cy="3343275"/>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sz="2000" kern="0" dirty="0">
                    <a:solidFill>
                      <a:schemeClr val="tx1"/>
                    </a:solidFill>
                    <a:latin typeface="Roboto"/>
                    <a:ea typeface="Roboto"/>
                    <a:sym typeface="Roboto"/>
                  </a:rPr>
                  <a:t>K = $1750</a:t>
                </a:r>
              </a:p>
              <a:p>
                <a:pPr algn="ctr">
                  <a:lnSpc>
                    <a:spcPct val="200000"/>
                  </a:lnSpc>
                </a:pPr>
                <a:r>
                  <a:rPr lang="en-US" sz="2000" kern="0" dirty="0">
                    <a:solidFill>
                      <a:schemeClr val="tx1"/>
                    </a:solidFill>
                    <a:latin typeface="Roboto"/>
                    <a:ea typeface="Roboto"/>
                    <a:sym typeface="Roboto"/>
                  </a:rPr>
                  <a:t>AMZN Call Option Price on April 3</a:t>
                </a:r>
                <a:r>
                  <a:rPr lang="en-US" sz="2000" kern="0" baseline="30000" dirty="0">
                    <a:solidFill>
                      <a:schemeClr val="tx1"/>
                    </a:solidFill>
                    <a:latin typeface="Roboto"/>
                    <a:ea typeface="Roboto"/>
                    <a:sym typeface="Roboto"/>
                  </a:rPr>
                  <a:t>rd</a:t>
                </a:r>
                <a:r>
                  <a:rPr lang="en-US" sz="2000" kern="0" dirty="0">
                    <a:solidFill>
                      <a:schemeClr val="tx1"/>
                    </a:solidFill>
                    <a:latin typeface="Roboto"/>
                    <a:ea typeface="Roboto"/>
                    <a:sym typeface="Roboto"/>
                  </a:rPr>
                  <a:t> : $158.7</a:t>
                </a:r>
              </a:p>
              <a:p>
                <a:pPr algn="ctr">
                  <a:lnSpc>
                    <a:spcPct val="200000"/>
                  </a:lnSpc>
                </a:pPr>
                <a:r>
                  <a:rPr lang="en-US" sz="2000" kern="0" dirty="0">
                    <a:solidFill>
                      <a:schemeClr val="tx1"/>
                    </a:solidFill>
                    <a:latin typeface="Roboto"/>
                    <a:ea typeface="Roboto"/>
                    <a:sym typeface="Roboto"/>
                  </a:rPr>
                  <a:t>Stock price: </a:t>
                </a:r>
                <a14:m>
                  <m:oMath xmlns:m="http://schemas.openxmlformats.org/officeDocument/2006/math">
                    <m:sSub>
                      <m:sSubPr>
                        <m:ctrlPr>
                          <a:rPr lang="en-US" sz="2000" i="1" kern="0">
                            <a:solidFill>
                              <a:schemeClr val="tx1"/>
                            </a:solidFill>
                            <a:latin typeface="Cambria Math" panose="02040503050406030204" pitchFamily="18" charset="0"/>
                            <a:ea typeface="Roboto"/>
                            <a:sym typeface="Roboto"/>
                          </a:rPr>
                        </m:ctrlPr>
                      </m:sSubPr>
                      <m:e>
                        <m:r>
                          <a:rPr lang="en-US" sz="2000" i="1" kern="0">
                            <a:solidFill>
                              <a:schemeClr val="tx1"/>
                            </a:solidFill>
                            <a:latin typeface="Cambria Math" panose="02040503050406030204" pitchFamily="18" charset="0"/>
                            <a:ea typeface="Roboto"/>
                            <a:sym typeface="Roboto"/>
                          </a:rPr>
                          <m:t>𝑆</m:t>
                        </m:r>
                      </m:e>
                      <m:sub>
                        <m:r>
                          <a:rPr lang="en-US" sz="2000" i="1" kern="0">
                            <a:solidFill>
                              <a:schemeClr val="tx1"/>
                            </a:solidFill>
                            <a:latin typeface="Cambria Math" panose="02040503050406030204" pitchFamily="18" charset="0"/>
                            <a:ea typeface="Roboto"/>
                            <a:sym typeface="Roboto"/>
                          </a:rPr>
                          <m:t>0</m:t>
                        </m:r>
                      </m:sub>
                    </m:sSub>
                  </m:oMath>
                </a14:m>
                <a:r>
                  <a:rPr lang="en-US" sz="2000" dirty="0">
                    <a:solidFill>
                      <a:schemeClr val="tx1"/>
                    </a:solidFill>
                  </a:rPr>
                  <a:t> </a:t>
                </a:r>
                <a:r>
                  <a:rPr lang="en-US" sz="2000" dirty="0">
                    <a:solidFill>
                      <a:schemeClr val="tx1"/>
                    </a:solidFill>
                    <a:latin typeface="Roboto" panose="020B0604020202020204" charset="0"/>
                    <a:ea typeface="Roboto" panose="020B0604020202020204" charset="0"/>
                  </a:rPr>
                  <a:t>= $1820.7</a:t>
                </a:r>
              </a:p>
              <a:p>
                <a:pPr algn="ctr">
                  <a:lnSpc>
                    <a:spcPct val="200000"/>
                  </a:lnSpc>
                </a:pPr>
                <a:r>
                  <a:rPr lang="en-US" sz="2000" dirty="0">
                    <a:solidFill>
                      <a:schemeClr val="tx1"/>
                    </a:solidFill>
                    <a:latin typeface="Roboto" panose="020B0604020202020204" charset="0"/>
                    <a:ea typeface="Roboto" panose="020B0604020202020204" charset="0"/>
                  </a:rPr>
                  <a:t>Maturity Date: July-19-2019</a:t>
                </a:r>
              </a:p>
              <a:p>
                <a:pPr algn="ctr">
                  <a:lnSpc>
                    <a:spcPct val="200000"/>
                  </a:lnSpc>
                </a:pPr>
                <a:r>
                  <a:rPr lang="en-US" sz="2000" dirty="0">
                    <a:solidFill>
                      <a:schemeClr val="tx1"/>
                    </a:solidFill>
                    <a:latin typeface="Roboto" panose="020B0604020202020204" charset="0"/>
                    <a:ea typeface="Roboto" panose="020B0604020202020204" charset="0"/>
                  </a:rPr>
                  <a:t>Time until Maturity: T = 110/365 = 0.301</a:t>
                </a:r>
                <a:endParaRPr lang="en-US" sz="2000" dirty="0">
                  <a:solidFill>
                    <a:schemeClr val="tx1"/>
                  </a:solidFill>
                </a:endParaRPr>
              </a:p>
              <a:p>
                <a:pPr algn="ctr"/>
                <a:endParaRPr lang="en-US" dirty="0"/>
              </a:p>
            </p:txBody>
          </p:sp>
        </mc:Choice>
        <mc:Fallback xmlns="">
          <p:sp>
            <p:nvSpPr>
              <p:cNvPr id="6" name="Rounded Rectangle 81">
                <a:extLst>
                  <a:ext uri="{FF2B5EF4-FFF2-40B4-BE49-F238E27FC236}">
                    <a16:creationId xmlns:a16="http://schemas.microsoft.com/office/drawing/2014/main" id="{4E7C85AD-17EC-497F-956A-A69D763FA76E}"/>
                  </a:ext>
                  <a:ext uri="{C183D7F6-B498-43B3-948B-1728B52AA6E4}">
                    <adec:decorative xmlns:adec="http://schemas.microsoft.com/office/drawing/2017/decorative" val="1"/>
                  </a:ext>
                </a:extLst>
              </p:cNvPr>
              <p:cNvSpPr>
                <a:spLocks noRot="1" noChangeAspect="1" noMove="1" noResize="1" noEditPoints="1" noAdjustHandles="1" noChangeArrowheads="1" noChangeShapeType="1" noTextEdit="1"/>
              </p:cNvSpPr>
              <p:nvPr/>
            </p:nvSpPr>
            <p:spPr>
              <a:xfrm>
                <a:off x="800099" y="1465896"/>
                <a:ext cx="7100687" cy="3343275"/>
              </a:xfrm>
              <a:prstGeom prst="roundRect">
                <a:avLst>
                  <a:gd name="adj" fmla="val 50000"/>
                </a:avLst>
              </a:prstGeom>
              <a:blipFill>
                <a:blip r:embed="rId3"/>
                <a:stretch>
                  <a:fillRect/>
                </a:stretch>
              </a:blipFill>
              <a:ln w="9525">
                <a:noFill/>
              </a:ln>
            </p:spPr>
            <p:txBody>
              <a:bodyPr/>
              <a:lstStyle/>
              <a:p>
                <a:r>
                  <a:rPr lang="en-US">
                    <a:noFill/>
                  </a:rPr>
                  <a:t> </a:t>
                </a:r>
              </a:p>
            </p:txBody>
          </p:sp>
        </mc:Fallback>
      </mc:AlternateContent>
      <p:sp>
        <p:nvSpPr>
          <p:cNvPr id="7" name="Arrow: Down 6">
            <a:extLst>
              <a:ext uri="{FF2B5EF4-FFF2-40B4-BE49-F238E27FC236}">
                <a16:creationId xmlns:a16="http://schemas.microsoft.com/office/drawing/2014/main" id="{DB7C2D00-A4E5-4E0E-BAE1-E4023FC69AF0}"/>
              </a:ext>
            </a:extLst>
          </p:cNvPr>
          <p:cNvSpPr/>
          <p:nvPr/>
        </p:nvSpPr>
        <p:spPr>
          <a:xfrm>
            <a:off x="4098694" y="5096269"/>
            <a:ext cx="385762" cy="414337"/>
          </a:xfrm>
          <a:prstGeom prst="down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ounded Rectangle 81">
            <a:extLst>
              <a:ext uri="{FF2B5EF4-FFF2-40B4-BE49-F238E27FC236}">
                <a16:creationId xmlns:a16="http://schemas.microsoft.com/office/drawing/2014/main" id="{63AE671B-A786-4328-A8C5-CF1DF856A2FC}"/>
              </a:ext>
              <a:ext uri="{C183D7F6-B498-43B3-948B-1728B52AA6E4}">
                <adec:decorative xmlns:adec="http://schemas.microsoft.com/office/drawing/2017/decorative" val="1"/>
              </a:ext>
            </a:extLst>
          </p:cNvPr>
          <p:cNvSpPr/>
          <p:nvPr/>
        </p:nvSpPr>
        <p:spPr>
          <a:xfrm>
            <a:off x="1138084" y="5581615"/>
            <a:ext cx="6267654" cy="560290"/>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Implied Volatility = </a:t>
            </a:r>
            <a:r>
              <a:rPr lang="en-US" sz="2400" b="1" dirty="0">
                <a:solidFill>
                  <a:schemeClr val="tx1"/>
                </a:solidFill>
                <a:effectLst>
                  <a:outerShdw blurRad="38100" dist="38100" dir="2700000" algn="tl">
                    <a:srgbClr val="000000">
                      <a:alpha val="43137"/>
                    </a:srgbClr>
                  </a:outerShdw>
                </a:effectLst>
              </a:rPr>
              <a:t>0.2832146</a:t>
            </a:r>
          </a:p>
        </p:txBody>
      </p:sp>
      <p:sp>
        <p:nvSpPr>
          <p:cNvPr id="9" name="TextBox 8">
            <a:extLst>
              <a:ext uri="{FF2B5EF4-FFF2-40B4-BE49-F238E27FC236}">
                <a16:creationId xmlns:a16="http://schemas.microsoft.com/office/drawing/2014/main" id="{60324FA8-4C8C-4580-9255-2D584CE60F4D}"/>
              </a:ext>
            </a:extLst>
          </p:cNvPr>
          <p:cNvSpPr txBox="1"/>
          <p:nvPr/>
        </p:nvSpPr>
        <p:spPr>
          <a:xfrm>
            <a:off x="2300766" y="5022772"/>
            <a:ext cx="3595856" cy="369332"/>
          </a:xfrm>
          <a:prstGeom prst="rect">
            <a:avLst/>
          </a:prstGeom>
          <a:noFill/>
        </p:spPr>
        <p:txBody>
          <a:bodyPr wrap="none" rtlCol="0">
            <a:spAutoFit/>
          </a:bodyPr>
          <a:lstStyle/>
          <a:p>
            <a:r>
              <a:rPr lang="en-US" dirty="0"/>
              <a:t>Backward Solving             B-S Formula</a:t>
            </a:r>
          </a:p>
        </p:txBody>
      </p:sp>
      <p:sp>
        <p:nvSpPr>
          <p:cNvPr id="10" name="Rectangle 9">
            <a:extLst>
              <a:ext uri="{FF2B5EF4-FFF2-40B4-BE49-F238E27FC236}">
                <a16:creationId xmlns:a16="http://schemas.microsoft.com/office/drawing/2014/main" id="{AF26E914-7A1E-4E7B-8054-3D85A5C88DF7}"/>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4969985-7D20-405F-90F5-D0119F878076}"/>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Line arrow: Clockwise curve">
            <a:extLst>
              <a:ext uri="{FF2B5EF4-FFF2-40B4-BE49-F238E27FC236}">
                <a16:creationId xmlns:a16="http://schemas.microsoft.com/office/drawing/2014/main" id="{0149288B-1891-4E3A-93C8-C5374EC9F2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51307">
            <a:off x="6333408" y="5766202"/>
            <a:ext cx="914400" cy="914400"/>
          </a:xfrm>
          <a:prstGeom prst="rect">
            <a:avLst/>
          </a:prstGeom>
        </p:spPr>
      </p:pic>
      <p:sp>
        <p:nvSpPr>
          <p:cNvPr id="16" name="Rounded Rectangle 81">
            <a:extLst>
              <a:ext uri="{FF2B5EF4-FFF2-40B4-BE49-F238E27FC236}">
                <a16:creationId xmlns:a16="http://schemas.microsoft.com/office/drawing/2014/main" id="{5ACA70AA-5134-4E1F-B1EB-62BB5B02AD80}"/>
              </a:ext>
              <a:ext uri="{C183D7F6-B498-43B3-948B-1728B52AA6E4}">
                <adec:decorative xmlns:adec="http://schemas.microsoft.com/office/drawing/2017/decorative" val="1"/>
              </a:ext>
            </a:extLst>
          </p:cNvPr>
          <p:cNvSpPr/>
          <p:nvPr/>
        </p:nvSpPr>
        <p:spPr>
          <a:xfrm>
            <a:off x="7707546" y="3957486"/>
            <a:ext cx="4269294" cy="2475815"/>
          </a:xfrm>
          <a:prstGeom prst="roundRect">
            <a:avLst>
              <a:gd name="adj" fmla="val 50000"/>
            </a:avLst>
          </a:prstGeom>
          <a:solidFill>
            <a:schemeClr val="tx2">
              <a:lumMod val="40000"/>
              <a:lumOff val="60000"/>
              <a:alpha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a:p>
            <a:pPr algn="ctr"/>
            <a:endParaRPr lang="en-US" sz="200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86923F0-2FDB-4C49-9C28-6C448D4EFB0E}"/>
                  </a:ext>
                </a:extLst>
              </p:cNvPr>
              <p:cNvSpPr txBox="1"/>
              <p:nvPr/>
            </p:nvSpPr>
            <p:spPr>
              <a:xfrm>
                <a:off x="8130784" y="4219411"/>
                <a:ext cx="3396825" cy="2345386"/>
              </a:xfrm>
              <a:prstGeom prst="rect">
                <a:avLst/>
              </a:prstGeom>
              <a:noFill/>
            </p:spPr>
            <p:txBody>
              <a:bodyPr wrap="square" rtlCol="0">
                <a:spAutoFit/>
              </a:bodyPr>
              <a:lstStyle/>
              <a:p>
                <a:pPr algn="ctr"/>
                <a:r>
                  <a:rPr lang="en-US" sz="2000" dirty="0"/>
                  <a:t>Different from the Implied Volatility on Yahoo Finance: 0.3021</a:t>
                </a:r>
              </a:p>
              <a:p>
                <a:r>
                  <a:rPr lang="en-US" sz="2000" dirty="0"/>
                  <a:t>Reasoning: Estimate r = 0.0068</a:t>
                </a:r>
              </a:p>
              <a:p>
                <a:r>
                  <a:rPr lang="en-US" sz="2000" dirty="0"/>
                  <a:t>For T=</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110</m:t>
                        </m:r>
                      </m:num>
                      <m:den>
                        <m:r>
                          <a:rPr lang="en-US" sz="2000" i="1">
                            <a:latin typeface="Cambria Math" panose="02040503050406030204" pitchFamily="18" charset="0"/>
                          </a:rPr>
                          <m:t>365</m:t>
                        </m:r>
                      </m:den>
                    </m:f>
                  </m:oMath>
                </a14:m>
                <a:r>
                  <a:rPr lang="en-US" sz="2000" dirty="0"/>
                  <a:t>, Annual r = 0.0226</a:t>
                </a:r>
              </a:p>
              <a:p>
                <a:r>
                  <a:rPr lang="en-US" sz="2000" dirty="0"/>
                  <a:t>                   FED r = 0.025</a:t>
                </a:r>
              </a:p>
              <a:p>
                <a:endParaRPr lang="en-US" dirty="0"/>
              </a:p>
            </p:txBody>
          </p:sp>
        </mc:Choice>
        <mc:Fallback xmlns="">
          <p:sp>
            <p:nvSpPr>
              <p:cNvPr id="2" name="TextBox 1">
                <a:extLst>
                  <a:ext uri="{FF2B5EF4-FFF2-40B4-BE49-F238E27FC236}">
                    <a16:creationId xmlns:a16="http://schemas.microsoft.com/office/drawing/2014/main" id="{D86923F0-2FDB-4C49-9C28-6C448D4EFB0E}"/>
                  </a:ext>
                </a:extLst>
              </p:cNvPr>
              <p:cNvSpPr txBox="1">
                <a:spLocks noRot="1" noChangeAspect="1" noMove="1" noResize="1" noEditPoints="1" noAdjustHandles="1" noChangeArrowheads="1" noChangeShapeType="1" noTextEdit="1"/>
              </p:cNvSpPr>
              <p:nvPr/>
            </p:nvSpPr>
            <p:spPr>
              <a:xfrm>
                <a:off x="8130784" y="4219411"/>
                <a:ext cx="3396825" cy="2345386"/>
              </a:xfrm>
              <a:prstGeom prst="rect">
                <a:avLst/>
              </a:prstGeom>
              <a:blipFill>
                <a:blip r:embed="rId6"/>
                <a:stretch>
                  <a:fillRect l="-1975" t="-1299"/>
                </a:stretch>
              </a:blipFill>
            </p:spPr>
            <p:txBody>
              <a:bodyPr/>
              <a:lstStyle/>
              <a:p>
                <a:r>
                  <a:rPr lang="en-US">
                    <a:noFill/>
                  </a:rPr>
                  <a:t> </a:t>
                </a:r>
              </a:p>
            </p:txBody>
          </p:sp>
        </mc:Fallback>
      </mc:AlternateContent>
    </p:spTree>
    <p:extLst>
      <p:ext uri="{BB962C8B-B14F-4D97-AF65-F5344CB8AC3E}">
        <p14:creationId xmlns:p14="http://schemas.microsoft.com/office/powerpoint/2010/main" val="224849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104461" y="809218"/>
            <a:ext cx="10036683" cy="492443"/>
          </a:xfrm>
          <a:prstGeom prst="rect">
            <a:avLst/>
          </a:prstGeom>
          <a:noFill/>
        </p:spPr>
        <p:txBody>
          <a:bodyPr wrap="square" lIns="0" tIns="0" rIns="0" bIns="0" rtlCol="0" anchor="ctr">
            <a:spAutoFit/>
          </a:bodyPr>
          <a:lstStyle/>
          <a:p>
            <a:pPr algn="ctr"/>
            <a:r>
              <a:rPr lang="en-US" sz="3200" dirty="0">
                <a:latin typeface="+mj-lt"/>
              </a:rPr>
              <a:t>I) </a:t>
            </a:r>
            <a:r>
              <a:rPr lang="en-US" sz="3200" b="1" dirty="0">
                <a:latin typeface="+mj-lt"/>
              </a:rPr>
              <a:t>Historical Volatility (HV) </a:t>
            </a:r>
            <a:r>
              <a:rPr lang="en-US" sz="3200" dirty="0">
                <a:latin typeface="+mj-lt"/>
              </a:rPr>
              <a:t>vs. </a:t>
            </a:r>
            <a:r>
              <a:rPr lang="en-US" sz="3200" b="1" dirty="0">
                <a:latin typeface="+mj-lt"/>
              </a:rPr>
              <a:t>Implied Volatility (IV)</a:t>
            </a:r>
            <a:endParaRPr lang="en-US" sz="3600" dirty="0">
              <a:latin typeface="+mj-lt"/>
            </a:endParaRPr>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655891" y="3206028"/>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655891" y="71080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60C01E23-90C8-4759-A5BC-F3CE0BC2D0F9}"/>
              </a:ext>
            </a:extLst>
          </p:cNvPr>
          <p:cNvSpPr txBox="1"/>
          <p:nvPr/>
        </p:nvSpPr>
        <p:spPr>
          <a:xfrm>
            <a:off x="873167" y="2218160"/>
            <a:ext cx="3373044" cy="923330"/>
          </a:xfrm>
          <a:prstGeom prst="rect">
            <a:avLst/>
          </a:prstGeom>
          <a:noFill/>
        </p:spPr>
        <p:txBody>
          <a:bodyPr wrap="square" lIns="0" tIns="0" rIns="0" bIns="0" rtlCol="0" anchor="t">
            <a:spAutoFit/>
          </a:bodyPr>
          <a:lstStyle/>
          <a:p>
            <a:r>
              <a:rPr lang="en-US" sz="2000" dirty="0"/>
              <a:t>HV: annualized standard deviation of past stock price movement</a:t>
            </a:r>
          </a:p>
        </p:txBody>
      </p:sp>
      <p:sp>
        <p:nvSpPr>
          <p:cNvPr id="49" name="TextBox 48">
            <a:extLst>
              <a:ext uri="{FF2B5EF4-FFF2-40B4-BE49-F238E27FC236}">
                <a16:creationId xmlns:a16="http://schemas.microsoft.com/office/drawing/2014/main" id="{FFDC3D59-6312-4B09-A47E-217DF86E4CEC}"/>
              </a:ext>
            </a:extLst>
          </p:cNvPr>
          <p:cNvSpPr txBox="1"/>
          <p:nvPr/>
        </p:nvSpPr>
        <p:spPr>
          <a:xfrm>
            <a:off x="873167" y="4575627"/>
            <a:ext cx="3233228" cy="1231106"/>
          </a:xfrm>
          <a:prstGeom prst="rect">
            <a:avLst/>
          </a:prstGeom>
          <a:noFill/>
        </p:spPr>
        <p:txBody>
          <a:bodyPr wrap="square" lIns="0" tIns="0" rIns="0" bIns="0" rtlCol="0">
            <a:spAutoFit/>
          </a:bodyPr>
          <a:lstStyle/>
          <a:p>
            <a:r>
              <a:rPr lang="en-US" sz="2000" dirty="0"/>
              <a:t>IV: derived from an option’s price and shows what the market implies about the stock’s volatility in the future</a:t>
            </a:r>
          </a:p>
        </p:txBody>
      </p:sp>
      <p:pic>
        <p:nvPicPr>
          <p:cNvPr id="9" name="Graphic 8" descr="Circles with arrows">
            <a:extLst>
              <a:ext uri="{FF2B5EF4-FFF2-40B4-BE49-F238E27FC236}">
                <a16:creationId xmlns:a16="http://schemas.microsoft.com/office/drawing/2014/main" id="{DBB7F0F6-D68D-40AD-B60E-2204F6383A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6384" y="2271738"/>
            <a:ext cx="661930" cy="661930"/>
          </a:xfrm>
          <a:prstGeom prst="rect">
            <a:avLst/>
          </a:prstGeom>
        </p:spPr>
      </p:pic>
      <p:sp>
        <p:nvSpPr>
          <p:cNvPr id="3" name="Arrow: Up-Down 2">
            <a:extLst>
              <a:ext uri="{FF2B5EF4-FFF2-40B4-BE49-F238E27FC236}">
                <a16:creationId xmlns:a16="http://schemas.microsoft.com/office/drawing/2014/main" id="{74462800-FD5F-4641-8DCB-F5A51607AACD}"/>
              </a:ext>
            </a:extLst>
          </p:cNvPr>
          <p:cNvSpPr/>
          <p:nvPr/>
        </p:nvSpPr>
        <p:spPr>
          <a:xfrm>
            <a:off x="1405105" y="3520840"/>
            <a:ext cx="324853" cy="737219"/>
          </a:xfrm>
          <a:prstGeom prst="up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026" name="Picture 2" descr="Volatility chart">
            <a:extLst>
              <a:ext uri="{FF2B5EF4-FFF2-40B4-BE49-F238E27FC236}">
                <a16:creationId xmlns:a16="http://schemas.microsoft.com/office/drawing/2014/main" id="{062A7E87-A096-433F-912B-0B92B67ACC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730"/>
          <a:stretch/>
        </p:blipFill>
        <p:spPr bwMode="auto">
          <a:xfrm>
            <a:off x="4873883" y="2271738"/>
            <a:ext cx="6733917" cy="31167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255F2D-2FB4-4602-85E6-B69A81AE28CC}"/>
              </a:ext>
            </a:extLst>
          </p:cNvPr>
          <p:cNvSpPr txBox="1"/>
          <p:nvPr/>
        </p:nvSpPr>
        <p:spPr>
          <a:xfrm>
            <a:off x="4997615" y="2358468"/>
            <a:ext cx="1246774" cy="584775"/>
          </a:xfrm>
          <a:prstGeom prst="rect">
            <a:avLst/>
          </a:prstGeom>
          <a:solidFill>
            <a:schemeClr val="bg1"/>
          </a:solidFill>
        </p:spPr>
        <p:txBody>
          <a:bodyPr wrap="square" rtlCol="0">
            <a:spAutoFit/>
          </a:bodyPr>
          <a:lstStyle/>
          <a:p>
            <a:r>
              <a:rPr lang="en-US" dirty="0"/>
              <a:t>      </a:t>
            </a:r>
            <a:r>
              <a:rPr lang="en-US" sz="1100" dirty="0"/>
              <a:t>     </a:t>
            </a:r>
            <a:r>
              <a:rPr lang="en-US" sz="1400" dirty="0"/>
              <a:t>HV</a:t>
            </a:r>
          </a:p>
          <a:p>
            <a:r>
              <a:rPr lang="en-US" sz="1400" dirty="0"/>
              <a:t>             IV</a:t>
            </a:r>
            <a:endParaRPr lang="en-US" dirty="0"/>
          </a:p>
        </p:txBody>
      </p:sp>
      <p:sp>
        <p:nvSpPr>
          <p:cNvPr id="11" name="Rectangle 10">
            <a:extLst>
              <a:ext uri="{FF2B5EF4-FFF2-40B4-BE49-F238E27FC236}">
                <a16:creationId xmlns:a16="http://schemas.microsoft.com/office/drawing/2014/main" id="{9A11EE50-3C51-447E-A150-33FF427D5BA8}"/>
              </a:ext>
            </a:extLst>
          </p:cNvPr>
          <p:cNvSpPr/>
          <p:nvPr/>
        </p:nvSpPr>
        <p:spPr>
          <a:xfrm>
            <a:off x="5244789" y="2427088"/>
            <a:ext cx="144454" cy="186216"/>
          </a:xfrm>
          <a:prstGeom prst="rect">
            <a:avLst/>
          </a:prstGeom>
          <a:solidFill>
            <a:schemeClr val="accent4">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B19A51-7DB1-48AD-9DCC-14C23AA3F314}"/>
              </a:ext>
            </a:extLst>
          </p:cNvPr>
          <p:cNvSpPr/>
          <p:nvPr/>
        </p:nvSpPr>
        <p:spPr>
          <a:xfrm>
            <a:off x="5247912" y="2680378"/>
            <a:ext cx="144454" cy="186216"/>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58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6FBC79C-9ACA-4C30-A903-006EE0F480B3}"/>
                  </a:ext>
                </a:extLst>
              </p:cNvPr>
              <p:cNvSpPr/>
              <p:nvPr/>
            </p:nvSpPr>
            <p:spPr>
              <a:xfrm>
                <a:off x="2245039" y="986226"/>
                <a:ext cx="7038975" cy="584775"/>
              </a:xfrm>
              <a:prstGeom prst="rect">
                <a:avLst/>
              </a:prstGeom>
            </p:spPr>
            <p:txBody>
              <a:bodyPr wrap="square">
                <a:spAutoFit/>
              </a:bodyPr>
              <a:lstStyle/>
              <a:p>
                <a:pPr lvl="0" algn="ctr"/>
                <a:r>
                  <a:rPr lang="en-US" sz="3200">
                    <a:solidFill>
                      <a:prstClr val="black"/>
                    </a:solidFill>
                    <a:latin typeface="Century Gothic"/>
                  </a:rPr>
                  <a:t>a) Estimate </a:t>
                </a:r>
                <a:r>
                  <a:rPr lang="en-US" sz="3200" b="1">
                    <a:solidFill>
                      <a:prstClr val="black"/>
                    </a:solidFill>
                    <a:latin typeface="Century Gothic"/>
                  </a:rPr>
                  <a:t>Historical Volatility </a:t>
                </a:r>
                <a14:m>
                  <m:oMath xmlns:m="http://schemas.openxmlformats.org/officeDocument/2006/math">
                    <m:r>
                      <a:rPr lang="en-US" sz="3200" b="1" i="1">
                        <a:solidFill>
                          <a:prstClr val="black"/>
                        </a:solidFill>
                        <a:latin typeface="Cambria Math" panose="02040503050406030204" pitchFamily="18" charset="0"/>
                        <a:ea typeface="Cambria Math" panose="02040503050406030204" pitchFamily="18" charset="0"/>
                      </a:rPr>
                      <m:t>𝝈</m:t>
                    </m:r>
                  </m:oMath>
                </a14:m>
                <a:endParaRPr lang="en-US" sz="3600">
                  <a:solidFill>
                    <a:prstClr val="black"/>
                  </a:solidFill>
                  <a:latin typeface="Century Gothic"/>
                </a:endParaRPr>
              </a:p>
            </p:txBody>
          </p:sp>
        </mc:Choice>
        <mc:Fallback xmlns="">
          <p:sp>
            <p:nvSpPr>
              <p:cNvPr id="3" name="Rectangle 2">
                <a:extLst>
                  <a:ext uri="{FF2B5EF4-FFF2-40B4-BE49-F238E27FC236}">
                    <a16:creationId xmlns:a16="http://schemas.microsoft.com/office/drawing/2014/main" id="{66FBC79C-9ACA-4C30-A903-006EE0F480B3}"/>
                  </a:ext>
                </a:extLst>
              </p:cNvPr>
              <p:cNvSpPr>
                <a:spLocks noRot="1" noChangeAspect="1" noMove="1" noResize="1" noEditPoints="1" noAdjustHandles="1" noChangeArrowheads="1" noChangeShapeType="1" noTextEdit="1"/>
              </p:cNvSpPr>
              <p:nvPr/>
            </p:nvSpPr>
            <p:spPr>
              <a:xfrm>
                <a:off x="2245039" y="986226"/>
                <a:ext cx="7038975" cy="584775"/>
              </a:xfrm>
              <a:prstGeom prst="rect">
                <a:avLst/>
              </a:prstGeom>
              <a:blipFill>
                <a:blip r:embed="rId2"/>
                <a:stretch>
                  <a:fillRect t="-12500" b="-3437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E07D76B-3106-458E-80A5-41F4FF48CCE0}"/>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74BE4C-1D86-421E-9557-8D6B5D5D6012}"/>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a16="http://schemas.microsoft.com/office/drawing/2014/main" id="{9443E2A4-5CAB-4AF5-A2ED-94F621ABB685}"/>
              </a:ext>
              <a:ext uri="{C183D7F6-B498-43B3-948B-1728B52AA6E4}">
                <adec:decorative xmlns:adec="http://schemas.microsoft.com/office/drawing/2017/decorative" val="1"/>
              </a:ext>
            </a:extLst>
          </p:cNvPr>
          <p:cNvSpPr/>
          <p:nvPr/>
        </p:nvSpPr>
        <p:spPr>
          <a:xfrm>
            <a:off x="2141459" y="2077189"/>
            <a:ext cx="644611" cy="608881"/>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969CD14-AF2D-4485-86C7-37732F2891BC}"/>
              </a:ext>
            </a:extLst>
          </p:cNvPr>
          <p:cNvSpPr/>
          <p:nvPr/>
        </p:nvSpPr>
        <p:spPr>
          <a:xfrm>
            <a:off x="2880938" y="2196963"/>
            <a:ext cx="2223558" cy="400110"/>
          </a:xfrm>
          <a:prstGeom prst="rect">
            <a:avLst/>
          </a:prstGeom>
        </p:spPr>
        <p:txBody>
          <a:bodyPr wrap="none">
            <a:spAutoFit/>
          </a:bodyPr>
          <a:lstStyle/>
          <a:p>
            <a:pPr algn="r"/>
            <a:r>
              <a:rPr lang="en-US" sz="2000" b="1"/>
              <a:t>CALCULATE RETURN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89E0D8-AAEB-4786-A568-44C0DB58F85C}"/>
                  </a:ext>
                </a:extLst>
              </p:cNvPr>
              <p:cNvSpPr/>
              <p:nvPr/>
            </p:nvSpPr>
            <p:spPr>
              <a:xfrm>
                <a:off x="5501234" y="2120884"/>
                <a:ext cx="932371" cy="569323"/>
              </a:xfrm>
              <a:prstGeom prst="rect">
                <a:avLst/>
              </a:prstGeom>
            </p:spPr>
            <p:txBody>
              <a:bodyPr wrap="none">
                <a:spAutoFit/>
              </a:bodyPr>
              <a:lstStyle/>
              <a:p>
                <a:pPr algn="ct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𝑡</m:t>
                            </m:r>
                          </m:sub>
                        </m:sSub>
                      </m:den>
                    </m:f>
                  </m:oMath>
                </a14:m>
                <a:r>
                  <a:rPr lang="en-US"/>
                  <a:t> </a:t>
                </a:r>
              </a:p>
            </p:txBody>
          </p:sp>
        </mc:Choice>
        <mc:Fallback xmlns="">
          <p:sp>
            <p:nvSpPr>
              <p:cNvPr id="8" name="Rectangle 7">
                <a:extLst>
                  <a:ext uri="{FF2B5EF4-FFF2-40B4-BE49-F238E27FC236}">
                    <a16:creationId xmlns:a16="http://schemas.microsoft.com/office/drawing/2014/main" id="{1289E0D8-AAEB-4786-A568-44C0DB58F85C}"/>
                  </a:ext>
                </a:extLst>
              </p:cNvPr>
              <p:cNvSpPr>
                <a:spLocks noRot="1" noChangeAspect="1" noMove="1" noResize="1" noEditPoints="1" noAdjustHandles="1" noChangeArrowheads="1" noChangeShapeType="1" noTextEdit="1"/>
              </p:cNvSpPr>
              <p:nvPr/>
            </p:nvSpPr>
            <p:spPr>
              <a:xfrm>
                <a:off x="5501234" y="2120884"/>
                <a:ext cx="932371" cy="569323"/>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04EA08E-DAD8-4612-B6D9-88FBBA024A58}"/>
              </a:ext>
            </a:extLst>
          </p:cNvPr>
          <p:cNvSpPr/>
          <p:nvPr/>
        </p:nvSpPr>
        <p:spPr>
          <a:xfrm>
            <a:off x="2907639" y="2888694"/>
            <a:ext cx="3490764" cy="400110"/>
          </a:xfrm>
          <a:prstGeom prst="rect">
            <a:avLst/>
          </a:prstGeom>
        </p:spPr>
        <p:txBody>
          <a:bodyPr wrap="none">
            <a:spAutoFit/>
          </a:bodyPr>
          <a:lstStyle/>
          <a:p>
            <a:pPr algn="r"/>
            <a:r>
              <a:rPr lang="en-US" sz="2000" b="1"/>
              <a:t>VALUE OF STANDARD DEVIATION</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0C6F42A-6A89-4746-8503-56FEF2D535EA}"/>
                  </a:ext>
                </a:extLst>
              </p:cNvPr>
              <p:cNvSpPr/>
              <p:nvPr/>
            </p:nvSpPr>
            <p:spPr>
              <a:xfrm>
                <a:off x="6564474" y="2720205"/>
                <a:ext cx="1712392" cy="572401"/>
              </a:xfrm>
              <a:prstGeom prst="rect">
                <a:avLst/>
              </a:prstGeom>
            </p:spPr>
            <p:txBody>
              <a:bodyPr wrap="none">
                <a:spAutoFit/>
              </a:bodyPr>
              <a:lstStyle/>
              <a:p>
                <a:pPr algn="r"/>
                <a14:m>
                  <m:oMath xmlns:m="http://schemas.openxmlformats.org/officeDocument/2006/math">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𝑆</m:t>
                        </m:r>
                      </m:e>
                      <m:sup>
                        <m:r>
                          <a:rPr lang="en-US" sz="2000" i="1">
                            <a:solidFill>
                              <a:prstClr val="black"/>
                            </a:solidFill>
                            <a:latin typeface="Cambria Math" panose="02040503050406030204" pitchFamily="18" charset="0"/>
                          </a:rPr>
                          <m:t>2</m:t>
                        </m:r>
                      </m:sup>
                    </m:sSup>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𝛴</m:t>
                        </m:r>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𝑥</m:t>
                                </m:r>
                              </m:e>
                              <m:sub>
                                <m:r>
                                  <a:rPr lang="en-US" sz="2000" i="1">
                                    <a:solidFill>
                                      <a:prstClr val="black"/>
                                    </a:solidFill>
                                    <a:latin typeface="Cambria Math" panose="02040503050406030204" pitchFamily="18" charset="0"/>
                                  </a:rPr>
                                  <m:t>𝑖</m:t>
                                </m:r>
                              </m:sub>
                            </m:sSub>
                            <m:r>
                              <a:rPr lang="en-US" sz="2000" i="1">
                                <a:solidFill>
                                  <a:prstClr val="black"/>
                                </a:solidFill>
                                <a:latin typeface="Cambria Math" panose="02040503050406030204" pitchFamily="18" charset="0"/>
                              </a:rPr>
                              <m:t>−</m:t>
                            </m:r>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panose="02040503050406030204" pitchFamily="18" charset="0"/>
                                  </a:rPr>
                                  <m:t>𝑥</m:t>
                                </m:r>
                              </m:e>
                            </m:acc>
                            <m:r>
                              <a:rPr lang="en-US" sz="2000" i="1">
                                <a:solidFill>
                                  <a:prstClr val="black"/>
                                </a:solidFill>
                                <a:latin typeface="Cambria Math" panose="02040503050406030204" pitchFamily="18" charset="0"/>
                              </a:rPr>
                              <m:t>)</m:t>
                            </m:r>
                          </m:e>
                          <m:sup>
                            <m:r>
                              <a:rPr lang="en-US" sz="2000" i="1">
                                <a:solidFill>
                                  <a:prstClr val="black"/>
                                </a:solidFill>
                                <a:latin typeface="Cambria Math" panose="02040503050406030204" pitchFamily="18" charset="0"/>
                              </a:rPr>
                              <m:t>2</m:t>
                            </m:r>
                          </m:sup>
                        </m:sSup>
                      </m:num>
                      <m:den>
                        <m:r>
                          <a:rPr lang="en-US" sz="2000" i="1">
                            <a:solidFill>
                              <a:prstClr val="black"/>
                            </a:solidFill>
                            <a:latin typeface="Cambria Math" panose="02040503050406030204" pitchFamily="18" charset="0"/>
                          </a:rPr>
                          <m:t>𝑛</m:t>
                        </m:r>
                        <m:r>
                          <a:rPr lang="en-US" sz="2000" i="1">
                            <a:solidFill>
                              <a:prstClr val="black"/>
                            </a:solidFill>
                            <a:latin typeface="Cambria Math" panose="02040503050406030204" pitchFamily="18" charset="0"/>
                          </a:rPr>
                          <m:t>−1</m:t>
                        </m:r>
                      </m:den>
                    </m:f>
                  </m:oMath>
                </a14:m>
                <a:r>
                  <a:rPr lang="en-US" sz="2000"/>
                  <a:t>. </a:t>
                </a:r>
              </a:p>
            </p:txBody>
          </p:sp>
        </mc:Choice>
        <mc:Fallback xmlns="">
          <p:sp>
            <p:nvSpPr>
              <p:cNvPr id="10" name="Rectangle 9">
                <a:extLst>
                  <a:ext uri="{FF2B5EF4-FFF2-40B4-BE49-F238E27FC236}">
                    <a16:creationId xmlns:a16="http://schemas.microsoft.com/office/drawing/2014/main" id="{30C6F42A-6A89-4746-8503-56FEF2D535EA}"/>
                  </a:ext>
                </a:extLst>
              </p:cNvPr>
              <p:cNvSpPr>
                <a:spLocks noRot="1" noChangeAspect="1" noMove="1" noResize="1" noEditPoints="1" noAdjustHandles="1" noChangeArrowheads="1" noChangeShapeType="1" noTextEdit="1"/>
              </p:cNvSpPr>
              <p:nvPr/>
            </p:nvSpPr>
            <p:spPr>
              <a:xfrm>
                <a:off x="6564474" y="2720205"/>
                <a:ext cx="1712392" cy="572401"/>
              </a:xfrm>
              <a:prstGeom prst="rect">
                <a:avLst/>
              </a:prstGeom>
              <a:blipFill>
                <a:blip r:embed="rId4"/>
                <a:stretch>
                  <a:fillRect r="-3559" b="-74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B58238C4-44E9-4720-8D07-D761319BA841}"/>
              </a:ext>
            </a:extLst>
          </p:cNvPr>
          <p:cNvSpPr/>
          <p:nvPr/>
        </p:nvSpPr>
        <p:spPr>
          <a:xfrm>
            <a:off x="2950503" y="3567888"/>
            <a:ext cx="1303434" cy="400110"/>
          </a:xfrm>
          <a:prstGeom prst="rect">
            <a:avLst/>
          </a:prstGeom>
        </p:spPr>
        <p:txBody>
          <a:bodyPr wrap="none">
            <a:spAutoFit/>
          </a:bodyPr>
          <a:lstStyle/>
          <a:p>
            <a:r>
              <a:rPr lang="en-US" sz="2000" b="1"/>
              <a:t>VOLATILITY</a:t>
            </a:r>
            <a:endParaRPr lang="en-US" sz="200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9640D6B-B08F-43FE-92FB-A8E56AC6FA0C}"/>
                  </a:ext>
                </a:extLst>
              </p:cNvPr>
              <p:cNvSpPr/>
              <p:nvPr/>
            </p:nvSpPr>
            <p:spPr>
              <a:xfrm>
                <a:off x="5317433" y="3484731"/>
                <a:ext cx="2053575" cy="523220"/>
              </a:xfrm>
              <a:prstGeom prst="rect">
                <a:avLst/>
              </a:prstGeom>
            </p:spPr>
            <p:txBody>
              <a:bodyPr wrap="none">
                <a:spAutoFit/>
              </a:bodyPr>
              <a:lstStyle/>
              <a:p>
                <a14:m>
                  <m:oMath xmlns:m="http://schemas.openxmlformats.org/officeDocument/2006/math">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𝑆</m:t>
                            </m:r>
                          </m:e>
                          <m:sup>
                            <m:r>
                              <a:rPr lang="en-US" sz="2000" i="1">
                                <a:latin typeface="Cambria Math" panose="02040503050406030204" pitchFamily="18" charset="0"/>
                              </a:rPr>
                              <m:t>2</m:t>
                            </m:r>
                          </m:sup>
                        </m:sSup>
                      </m:e>
                    </m:rad>
                  </m:oMath>
                </a14:m>
                <a:r>
                  <a:rPr lang="en-US"/>
                  <a:t> = </a:t>
                </a:r>
                <a:r>
                  <a:rPr lang="en-US" sz="2800" b="1">
                    <a:effectLst>
                      <a:outerShdw blurRad="38100" dist="38100" dir="2700000" algn="tl">
                        <a:srgbClr val="000000">
                          <a:alpha val="43137"/>
                        </a:srgbClr>
                      </a:outerShdw>
                    </a:effectLst>
                  </a:rPr>
                  <a:t>35.586%</a:t>
                </a:r>
              </a:p>
            </p:txBody>
          </p:sp>
        </mc:Choice>
        <mc:Fallback xmlns="">
          <p:sp>
            <p:nvSpPr>
              <p:cNvPr id="12" name="Rectangle 11">
                <a:extLst>
                  <a:ext uri="{FF2B5EF4-FFF2-40B4-BE49-F238E27FC236}">
                    <a16:creationId xmlns:a16="http://schemas.microsoft.com/office/drawing/2014/main" id="{79640D6B-B08F-43FE-92FB-A8E56AC6FA0C}"/>
                  </a:ext>
                </a:extLst>
              </p:cNvPr>
              <p:cNvSpPr>
                <a:spLocks noRot="1" noChangeAspect="1" noMove="1" noResize="1" noEditPoints="1" noAdjustHandles="1" noChangeArrowheads="1" noChangeShapeType="1" noTextEdit="1"/>
              </p:cNvSpPr>
              <p:nvPr/>
            </p:nvSpPr>
            <p:spPr>
              <a:xfrm>
                <a:off x="5317433" y="3484731"/>
                <a:ext cx="2053575" cy="523220"/>
              </a:xfrm>
              <a:prstGeom prst="rect">
                <a:avLst/>
              </a:prstGeom>
              <a:blipFill>
                <a:blip r:embed="rId5"/>
                <a:stretch>
                  <a:fillRect t="-12941" r="-8309" b="-40000"/>
                </a:stretch>
              </a:blipFill>
            </p:spPr>
            <p:txBody>
              <a:bodyPr/>
              <a:lstStyle/>
              <a:p>
                <a:r>
                  <a:rPr lang="en-US">
                    <a:noFill/>
                  </a:rPr>
                  <a:t> </a:t>
                </a:r>
              </a:p>
            </p:txBody>
          </p:sp>
        </mc:Fallback>
      </mc:AlternateContent>
      <p:sp>
        <p:nvSpPr>
          <p:cNvPr id="13" name="Diamond 12">
            <a:extLst>
              <a:ext uri="{FF2B5EF4-FFF2-40B4-BE49-F238E27FC236}">
                <a16:creationId xmlns:a16="http://schemas.microsoft.com/office/drawing/2014/main" id="{666DFC7C-0F97-475C-80B7-9EBA8E77E1F8}"/>
              </a:ext>
              <a:ext uri="{C183D7F6-B498-43B3-948B-1728B52AA6E4}">
                <adec:decorative xmlns:adec="http://schemas.microsoft.com/office/drawing/2017/decorative" val="1"/>
              </a:ext>
            </a:extLst>
          </p:cNvPr>
          <p:cNvSpPr/>
          <p:nvPr/>
        </p:nvSpPr>
        <p:spPr>
          <a:xfrm>
            <a:off x="2212896" y="4429864"/>
            <a:ext cx="644611" cy="608881"/>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5AEB79-40D8-4624-A2F3-B21905F42A26}"/>
              </a:ext>
            </a:extLst>
          </p:cNvPr>
          <p:cNvSpPr/>
          <p:nvPr/>
        </p:nvSpPr>
        <p:spPr>
          <a:xfrm>
            <a:off x="2857507" y="4540727"/>
            <a:ext cx="2704587" cy="400110"/>
          </a:xfrm>
          <a:prstGeom prst="rect">
            <a:avLst/>
          </a:prstGeom>
        </p:spPr>
        <p:txBody>
          <a:bodyPr wrap="none">
            <a:spAutoFit/>
          </a:bodyPr>
          <a:lstStyle/>
          <a:p>
            <a:pPr algn="r"/>
            <a:r>
              <a:rPr lang="en-US" sz="2000" b="1"/>
              <a:t>CALCULATE LOG RETURN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A4606DD-57D8-4CC4-8704-B3C4305ECF82}"/>
                  </a:ext>
                </a:extLst>
              </p:cNvPr>
              <p:cNvSpPr/>
              <p:nvPr/>
            </p:nvSpPr>
            <p:spPr>
              <a:xfrm>
                <a:off x="5967419" y="4408295"/>
                <a:ext cx="1101135" cy="569323"/>
              </a:xfrm>
              <a:prstGeom prst="rect">
                <a:avLst/>
              </a:prstGeom>
            </p:spPr>
            <p:txBody>
              <a:bodyPr wrap="none">
                <a:spAutoFit/>
              </a:bodyPr>
              <a:lstStyle/>
              <a:p>
                <a:r>
                  <a:rPr lang="en-US" sz="2000">
                    <a:solidFill>
                      <a:prstClr val="black"/>
                    </a:solidFill>
                  </a:rPr>
                  <a:t>Ln (</a:t>
                </a:r>
                <a14:m>
                  <m:oMath xmlns:m="http://schemas.openxmlformats.org/officeDocument/2006/math">
                    <m:f>
                      <m:fPr>
                        <m:ctrlPr>
                          <a:rPr lang="en-US" sz="2000" i="1">
                            <a:solidFill>
                              <a:prstClr val="black"/>
                            </a:solidFill>
                            <a:latin typeface="Cambria Math" panose="02040503050406030204" pitchFamily="18" charset="0"/>
                          </a:rPr>
                        </m:ctrlPr>
                      </m:fPr>
                      <m:num>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𝑆</m:t>
                            </m:r>
                          </m:e>
                          <m:sub>
                            <m:r>
                              <a:rPr lang="en-US" sz="2000" i="1">
                                <a:solidFill>
                                  <a:prstClr val="black"/>
                                </a:solidFill>
                                <a:latin typeface="Cambria Math" panose="02040503050406030204" pitchFamily="18" charset="0"/>
                              </a:rPr>
                              <m:t>𝑡</m:t>
                            </m:r>
                            <m:r>
                              <a:rPr lang="en-US" sz="2000" i="1">
                                <a:solidFill>
                                  <a:prstClr val="black"/>
                                </a:solidFill>
                                <a:latin typeface="Cambria Math" panose="02040503050406030204" pitchFamily="18" charset="0"/>
                              </a:rPr>
                              <m:t>+1</m:t>
                            </m:r>
                          </m:sub>
                        </m:sSub>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𝑆</m:t>
                            </m:r>
                          </m:e>
                          <m:sub>
                            <m:r>
                              <a:rPr lang="en-US" sz="2000" i="1">
                                <a:solidFill>
                                  <a:prstClr val="black"/>
                                </a:solidFill>
                                <a:latin typeface="Cambria Math" panose="02040503050406030204" pitchFamily="18" charset="0"/>
                              </a:rPr>
                              <m:t>𝑡</m:t>
                            </m:r>
                          </m:sub>
                        </m:sSub>
                      </m:den>
                    </m:f>
                    <m:r>
                      <a:rPr lang="en-US" sz="2000" b="0" i="1" smtClean="0">
                        <a:solidFill>
                          <a:prstClr val="black"/>
                        </a:solidFill>
                        <a:latin typeface="Cambria Math" panose="02040503050406030204" pitchFamily="18" charset="0"/>
                      </a:rPr>
                      <m:t>)</m:t>
                    </m:r>
                  </m:oMath>
                </a14:m>
                <a:r>
                  <a:rPr lang="en-US">
                    <a:solidFill>
                      <a:prstClr val="black"/>
                    </a:solidFill>
                  </a:rPr>
                  <a:t> </a:t>
                </a:r>
                <a:endParaRPr lang="en-US"/>
              </a:p>
            </p:txBody>
          </p:sp>
        </mc:Choice>
        <mc:Fallback xmlns="">
          <p:sp>
            <p:nvSpPr>
              <p:cNvPr id="16" name="Rectangle 15">
                <a:extLst>
                  <a:ext uri="{FF2B5EF4-FFF2-40B4-BE49-F238E27FC236}">
                    <a16:creationId xmlns:a16="http://schemas.microsoft.com/office/drawing/2014/main" id="{0A4606DD-57D8-4CC4-8704-B3C4305ECF82}"/>
                  </a:ext>
                </a:extLst>
              </p:cNvPr>
              <p:cNvSpPr>
                <a:spLocks noRot="1" noChangeAspect="1" noMove="1" noResize="1" noEditPoints="1" noAdjustHandles="1" noChangeArrowheads="1" noChangeShapeType="1" noTextEdit="1"/>
              </p:cNvSpPr>
              <p:nvPr/>
            </p:nvSpPr>
            <p:spPr>
              <a:xfrm>
                <a:off x="5967419" y="4408295"/>
                <a:ext cx="1101135" cy="569323"/>
              </a:xfrm>
              <a:prstGeom prst="rect">
                <a:avLst/>
              </a:prstGeom>
              <a:blipFill>
                <a:blip r:embed="rId6"/>
                <a:stretch>
                  <a:fillRect l="-6077"/>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EC8900B-CC06-4C7C-A665-060AFAF06BA1}"/>
              </a:ext>
            </a:extLst>
          </p:cNvPr>
          <p:cNvSpPr/>
          <p:nvPr/>
        </p:nvSpPr>
        <p:spPr>
          <a:xfrm>
            <a:off x="2950503" y="5313511"/>
            <a:ext cx="2546595" cy="400110"/>
          </a:xfrm>
          <a:prstGeom prst="rect">
            <a:avLst/>
          </a:prstGeom>
        </p:spPr>
        <p:txBody>
          <a:bodyPr wrap="none">
            <a:spAutoFit/>
          </a:bodyPr>
          <a:lstStyle/>
          <a:p>
            <a:pPr lvl="0"/>
            <a:r>
              <a:rPr lang="en-US" sz="2000" b="1">
                <a:solidFill>
                  <a:prstClr val="black"/>
                </a:solidFill>
              </a:rPr>
              <a:t>HISTORICAL VOLATILITY</a:t>
            </a:r>
            <a:endParaRPr lang="en-US" sz="2000">
              <a:solidFill>
                <a:prstClr val="black"/>
              </a:solidFill>
            </a:endParaRPr>
          </a:p>
        </p:txBody>
      </p:sp>
      <p:sp>
        <p:nvSpPr>
          <p:cNvPr id="20" name="Rectangle 19">
            <a:extLst>
              <a:ext uri="{FF2B5EF4-FFF2-40B4-BE49-F238E27FC236}">
                <a16:creationId xmlns:a16="http://schemas.microsoft.com/office/drawing/2014/main" id="{470D4B14-A286-4761-9340-7761D4BFE25B}"/>
              </a:ext>
            </a:extLst>
          </p:cNvPr>
          <p:cNvSpPr/>
          <p:nvPr/>
        </p:nvSpPr>
        <p:spPr>
          <a:xfrm>
            <a:off x="6517986" y="5190401"/>
            <a:ext cx="1587294" cy="523220"/>
          </a:xfrm>
          <a:prstGeom prst="rect">
            <a:avLst/>
          </a:prstGeom>
        </p:spPr>
        <p:txBody>
          <a:bodyPr wrap="none">
            <a:spAutoFit/>
          </a:bodyPr>
          <a:lstStyle/>
          <a:p>
            <a:r>
              <a:rPr lang="en-US" sz="2800" b="1">
                <a:solidFill>
                  <a:prstClr val="black"/>
                </a:solidFill>
                <a:effectLst>
                  <a:outerShdw blurRad="38100" dist="38100" dir="2700000" algn="tl">
                    <a:srgbClr val="000000">
                      <a:alpha val="43137"/>
                    </a:srgbClr>
                  </a:outerShdw>
                </a:effectLst>
              </a:rPr>
              <a:t>35.5889%</a:t>
            </a: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E8DDAD8-E1B1-4A5F-A2C4-D16E10B91226}"/>
                  </a:ext>
                </a:extLst>
              </p:cNvPr>
              <p:cNvSpPr/>
              <p:nvPr/>
            </p:nvSpPr>
            <p:spPr>
              <a:xfrm>
                <a:off x="5764527" y="5277210"/>
                <a:ext cx="843372" cy="440313"/>
              </a:xfrm>
              <a:prstGeom prst="rect">
                <a:avLst/>
              </a:prstGeom>
            </p:spPr>
            <p:txBody>
              <a:bodyPr wrap="none">
                <a:spAutoFit/>
              </a:bodyPr>
              <a:lstStyle/>
              <a:p>
                <a14:m>
                  <m:oMath xmlns:m="http://schemas.openxmlformats.org/officeDocument/2006/math">
                    <m:rad>
                      <m:radPr>
                        <m:degHide m:val="on"/>
                        <m:ctrlPr>
                          <a:rPr lang="en-US" sz="2000" i="1">
                            <a:solidFill>
                              <a:prstClr val="black"/>
                            </a:solidFill>
                            <a:latin typeface="Cambria Math" panose="02040503050406030204" pitchFamily="18" charset="0"/>
                          </a:rPr>
                        </m:ctrlPr>
                      </m:radPr>
                      <m:deg/>
                      <m:e>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𝑆</m:t>
                            </m:r>
                          </m:e>
                          <m:sup>
                            <m:r>
                              <a:rPr lang="en-US" sz="2000" i="1">
                                <a:solidFill>
                                  <a:prstClr val="black"/>
                                </a:solidFill>
                                <a:latin typeface="Cambria Math" panose="02040503050406030204" pitchFamily="18" charset="0"/>
                              </a:rPr>
                              <m:t>2</m:t>
                            </m:r>
                          </m:sup>
                        </m:sSup>
                      </m:e>
                    </m:rad>
                  </m:oMath>
                </a14:m>
                <a:r>
                  <a:rPr lang="en-US">
                    <a:solidFill>
                      <a:prstClr val="black"/>
                    </a:solidFill>
                  </a:rPr>
                  <a:t> = </a:t>
                </a:r>
                <a:endParaRPr lang="en-US"/>
              </a:p>
            </p:txBody>
          </p:sp>
        </mc:Choice>
        <mc:Fallback xmlns="">
          <p:sp>
            <p:nvSpPr>
              <p:cNvPr id="22" name="Rectangle 21">
                <a:extLst>
                  <a:ext uri="{FF2B5EF4-FFF2-40B4-BE49-F238E27FC236}">
                    <a16:creationId xmlns:a16="http://schemas.microsoft.com/office/drawing/2014/main" id="{DE8DDAD8-E1B1-4A5F-A2C4-D16E10B91226}"/>
                  </a:ext>
                </a:extLst>
              </p:cNvPr>
              <p:cNvSpPr>
                <a:spLocks noRot="1" noChangeAspect="1" noMove="1" noResize="1" noEditPoints="1" noAdjustHandles="1" noChangeArrowheads="1" noChangeShapeType="1" noTextEdit="1"/>
              </p:cNvSpPr>
              <p:nvPr/>
            </p:nvSpPr>
            <p:spPr>
              <a:xfrm>
                <a:off x="5764527" y="5277210"/>
                <a:ext cx="843372" cy="440313"/>
              </a:xfrm>
              <a:prstGeom prst="rect">
                <a:avLst/>
              </a:prstGeom>
              <a:blipFill>
                <a:blip r:embed="rId7"/>
                <a:stretch>
                  <a:fillRect r="-5072" b="-22222"/>
                </a:stretch>
              </a:blipFill>
            </p:spPr>
            <p:txBody>
              <a:bodyPr/>
              <a:lstStyle/>
              <a:p>
                <a:r>
                  <a:rPr lang="en-US">
                    <a:noFill/>
                  </a:rPr>
                  <a:t> </a:t>
                </a:r>
              </a:p>
            </p:txBody>
          </p:sp>
        </mc:Fallback>
      </mc:AlternateContent>
    </p:spTree>
    <p:extLst>
      <p:ext uri="{BB962C8B-B14F-4D97-AF65-F5344CB8AC3E}">
        <p14:creationId xmlns:p14="http://schemas.microsoft.com/office/powerpoint/2010/main" val="940802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a:solidFill>
                  <a:schemeClr val="bg1"/>
                </a:solidFill>
                <a:latin typeface="+mj-lt"/>
              </a:rPr>
              <a:t>THANK</a:t>
            </a:r>
            <a:r>
              <a:rPr lang="en-US" sz="6000">
                <a:solidFill>
                  <a:schemeClr val="bg1"/>
                </a:solidFill>
                <a:latin typeface="+mj-lt"/>
              </a:rPr>
              <a:t> YOU</a:t>
            </a:r>
            <a:endParaRPr lang="en-US" sz="6600">
              <a:solidFill>
                <a:schemeClr val="bg1"/>
              </a:solidFill>
              <a:latin typeface="+mj-lt"/>
            </a:endParaRPr>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FCC6A-6F6E-4492-BE89-1C31137E4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845" y="1721999"/>
            <a:ext cx="8448549" cy="4364473"/>
          </a:xfrm>
          <a:prstGeom prst="rect">
            <a:avLst/>
          </a:prstGeom>
        </p:spPr>
      </p:pic>
      <p:sp>
        <p:nvSpPr>
          <p:cNvPr id="5" name="Rectangle 4">
            <a:extLst>
              <a:ext uri="{FF2B5EF4-FFF2-40B4-BE49-F238E27FC236}">
                <a16:creationId xmlns:a16="http://schemas.microsoft.com/office/drawing/2014/main" id="{8676F31D-FDAA-4773-96AD-A47B0BEC46FF}"/>
              </a:ext>
            </a:extLst>
          </p:cNvPr>
          <p:cNvSpPr/>
          <p:nvPr/>
        </p:nvSpPr>
        <p:spPr>
          <a:xfrm>
            <a:off x="4136969" y="864901"/>
            <a:ext cx="4567276" cy="584775"/>
          </a:xfrm>
          <a:prstGeom prst="rect">
            <a:avLst/>
          </a:prstGeom>
        </p:spPr>
        <p:txBody>
          <a:bodyPr wrap="none">
            <a:spAutoFit/>
          </a:bodyPr>
          <a:lstStyle/>
          <a:p>
            <a:pPr algn="ctr"/>
            <a:r>
              <a:rPr lang="en-US" sz="3200" b="1">
                <a:solidFill>
                  <a:prstClr val="black"/>
                </a:solidFill>
                <a:latin typeface="Century Gothic"/>
              </a:rPr>
              <a:t>AMAN Closing Prices  </a:t>
            </a:r>
            <a:endParaRPr lang="en-US"/>
          </a:p>
        </p:txBody>
      </p:sp>
      <p:sp>
        <p:nvSpPr>
          <p:cNvPr id="6" name="Rectangle 5">
            <a:extLst>
              <a:ext uri="{FF2B5EF4-FFF2-40B4-BE49-F238E27FC236}">
                <a16:creationId xmlns:a16="http://schemas.microsoft.com/office/drawing/2014/main" id="{552BA7AB-C7DF-4241-AA57-0A5D6DB92F4F}"/>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9D24F6-1E7C-48FB-AC05-B3449BD85415}"/>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76F31D-FDAA-4773-96AD-A47B0BEC46FF}"/>
              </a:ext>
            </a:extLst>
          </p:cNvPr>
          <p:cNvSpPr/>
          <p:nvPr/>
        </p:nvSpPr>
        <p:spPr>
          <a:xfrm>
            <a:off x="927331" y="4751957"/>
            <a:ext cx="2441887" cy="1908215"/>
          </a:xfrm>
          <a:prstGeom prst="rect">
            <a:avLst/>
          </a:prstGeom>
        </p:spPr>
        <p:txBody>
          <a:bodyPr wrap="none" anchor="t">
            <a:spAutoFit/>
          </a:bodyPr>
          <a:lstStyle/>
          <a:p>
            <a:pPr algn="ctr"/>
            <a:r>
              <a:rPr lang="en-US" sz="2000">
                <a:latin typeface="Century Gothic"/>
              </a:rPr>
              <a:t>Log-return plot</a:t>
            </a:r>
            <a:endParaRPr lang="en-US" sz="2000">
              <a:latin typeface="Calibri Light"/>
              <a:cs typeface="Calibri Light"/>
            </a:endParaRPr>
          </a:p>
          <a:p>
            <a:pPr algn="ctr"/>
            <a:endParaRPr lang="en-US" sz="2000">
              <a:latin typeface="Century Gothic"/>
            </a:endParaRPr>
          </a:p>
          <a:p>
            <a:pPr algn="ctr"/>
            <a:r>
              <a:rPr lang="en-US" sz="2000">
                <a:latin typeface="Century Gothic"/>
              </a:rPr>
              <a:t>Looks like WN </a:t>
            </a:r>
            <a:endParaRPr lang="en-US" sz="2000">
              <a:latin typeface="Calibri Light"/>
              <a:cs typeface="Calibri Light"/>
            </a:endParaRPr>
          </a:p>
          <a:p>
            <a:pPr algn="ctr"/>
            <a:endParaRPr lang="en-US" sz="2000">
              <a:cs typeface="Calibri Light"/>
            </a:endParaRPr>
          </a:p>
          <a:p>
            <a:pPr algn="ctr"/>
            <a:r>
              <a:rPr lang="en-US" sz="2000">
                <a:cs typeface="Calibri Light"/>
              </a:rPr>
              <a:t>ADF test p-value: 0.01</a:t>
            </a:r>
          </a:p>
          <a:p>
            <a:pPr algn="ctr"/>
            <a:r>
              <a:rPr lang="en-US">
                <a:cs typeface="Calibri Light"/>
              </a:rPr>
              <a:t>--&gt; stationary</a:t>
            </a:r>
            <a:endParaRPr lang="en-US"/>
          </a:p>
        </p:txBody>
      </p:sp>
      <p:sp>
        <p:nvSpPr>
          <p:cNvPr id="6" name="Rectangle 5">
            <a:extLst>
              <a:ext uri="{FF2B5EF4-FFF2-40B4-BE49-F238E27FC236}">
                <a16:creationId xmlns:a16="http://schemas.microsoft.com/office/drawing/2014/main" id="{552BA7AB-C7DF-4241-AA57-0A5D6DB92F4F}"/>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9D24F6-1E7C-48FB-AC05-B3449BD85415}"/>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close up of a logo&#10;&#10;Description generated with high confidence">
            <a:extLst>
              <a:ext uri="{FF2B5EF4-FFF2-40B4-BE49-F238E27FC236}">
                <a16:creationId xmlns:a16="http://schemas.microsoft.com/office/drawing/2014/main" id="{6C639990-2BA2-4958-86B9-318663F43A72}"/>
              </a:ext>
            </a:extLst>
          </p:cNvPr>
          <p:cNvPicPr>
            <a:picLocks noChangeAspect="1"/>
          </p:cNvPicPr>
          <p:nvPr/>
        </p:nvPicPr>
        <p:blipFill>
          <a:blip r:embed="rId2"/>
          <a:stretch>
            <a:fillRect/>
          </a:stretch>
        </p:blipFill>
        <p:spPr>
          <a:xfrm>
            <a:off x="289389" y="1404028"/>
            <a:ext cx="3736368" cy="3347876"/>
          </a:xfrm>
          <a:prstGeom prst="rect">
            <a:avLst/>
          </a:prstGeom>
        </p:spPr>
      </p:pic>
      <p:sp>
        <p:nvSpPr>
          <p:cNvPr id="11" name="Rectangle 10">
            <a:extLst>
              <a:ext uri="{FF2B5EF4-FFF2-40B4-BE49-F238E27FC236}">
                <a16:creationId xmlns:a16="http://schemas.microsoft.com/office/drawing/2014/main" id="{40739265-180F-4BE8-803B-63C4AF90760B}"/>
              </a:ext>
            </a:extLst>
          </p:cNvPr>
          <p:cNvSpPr/>
          <p:nvPr/>
        </p:nvSpPr>
        <p:spPr>
          <a:xfrm>
            <a:off x="3701586" y="488181"/>
            <a:ext cx="4102406" cy="1077218"/>
          </a:xfrm>
          <a:prstGeom prst="rect">
            <a:avLst/>
          </a:prstGeom>
        </p:spPr>
        <p:txBody>
          <a:bodyPr wrap="none" anchor="t">
            <a:spAutoFit/>
          </a:bodyPr>
          <a:lstStyle/>
          <a:p>
            <a:pPr algn="ctr"/>
            <a:r>
              <a:rPr lang="en-US" sz="3200" b="1">
                <a:latin typeface="Century Gothic"/>
              </a:rPr>
              <a:t>Time Series Analysis</a:t>
            </a:r>
            <a:endParaRPr lang="en-US">
              <a:latin typeface="Calibri Light"/>
              <a:cs typeface="Calibri Light"/>
            </a:endParaRPr>
          </a:p>
          <a:p>
            <a:pPr algn="ctr"/>
            <a:r>
              <a:rPr lang="en-US" sz="3200" b="1">
                <a:latin typeface="Century Gothic"/>
              </a:rPr>
              <a:t>  </a:t>
            </a:r>
            <a:endParaRPr lang="en-US">
              <a:cs typeface="Calibri Light"/>
            </a:endParaRPr>
          </a:p>
        </p:txBody>
      </p:sp>
      <p:pic>
        <p:nvPicPr>
          <p:cNvPr id="12" name="Picture 12" descr="A screenshot of a cell phone&#10;&#10;Description generated with very high confidence">
            <a:extLst>
              <a:ext uri="{FF2B5EF4-FFF2-40B4-BE49-F238E27FC236}">
                <a16:creationId xmlns:a16="http://schemas.microsoft.com/office/drawing/2014/main" id="{CE25B769-B757-4D4F-B441-B7614A8F33D3}"/>
              </a:ext>
            </a:extLst>
          </p:cNvPr>
          <p:cNvPicPr>
            <a:picLocks noChangeAspect="1"/>
          </p:cNvPicPr>
          <p:nvPr/>
        </p:nvPicPr>
        <p:blipFill>
          <a:blip r:embed="rId3"/>
          <a:stretch>
            <a:fillRect/>
          </a:stretch>
        </p:blipFill>
        <p:spPr>
          <a:xfrm>
            <a:off x="4125075" y="1112091"/>
            <a:ext cx="3796300" cy="3700584"/>
          </a:xfrm>
          <a:prstGeom prst="rect">
            <a:avLst/>
          </a:prstGeom>
        </p:spPr>
      </p:pic>
      <p:pic>
        <p:nvPicPr>
          <p:cNvPr id="14" name="Picture 14" descr="A screenshot of a social media post&#10;&#10;Description generated with very high confidence">
            <a:extLst>
              <a:ext uri="{FF2B5EF4-FFF2-40B4-BE49-F238E27FC236}">
                <a16:creationId xmlns:a16="http://schemas.microsoft.com/office/drawing/2014/main" id="{E5523C8F-468C-4587-B9A1-9AF54D854AEF}"/>
              </a:ext>
            </a:extLst>
          </p:cNvPr>
          <p:cNvPicPr>
            <a:picLocks noChangeAspect="1"/>
          </p:cNvPicPr>
          <p:nvPr/>
        </p:nvPicPr>
        <p:blipFill>
          <a:blip r:embed="rId4"/>
          <a:stretch>
            <a:fillRect/>
          </a:stretch>
        </p:blipFill>
        <p:spPr>
          <a:xfrm>
            <a:off x="7977883" y="1406657"/>
            <a:ext cx="3839111" cy="3513856"/>
          </a:xfrm>
          <a:prstGeom prst="rect">
            <a:avLst/>
          </a:prstGeom>
        </p:spPr>
      </p:pic>
    </p:spTree>
    <p:extLst>
      <p:ext uri="{BB962C8B-B14F-4D97-AF65-F5344CB8AC3E}">
        <p14:creationId xmlns:p14="http://schemas.microsoft.com/office/powerpoint/2010/main" val="712082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76F31D-FDAA-4773-96AD-A47B0BEC46FF}"/>
              </a:ext>
            </a:extLst>
          </p:cNvPr>
          <p:cNvSpPr/>
          <p:nvPr/>
        </p:nvSpPr>
        <p:spPr>
          <a:xfrm>
            <a:off x="3357680" y="762159"/>
            <a:ext cx="5440913" cy="584775"/>
          </a:xfrm>
          <a:prstGeom prst="rect">
            <a:avLst/>
          </a:prstGeom>
        </p:spPr>
        <p:txBody>
          <a:bodyPr wrap="none" anchor="t">
            <a:spAutoFit/>
          </a:bodyPr>
          <a:lstStyle/>
          <a:p>
            <a:pPr algn="ctr"/>
            <a:r>
              <a:rPr lang="en-US" sz="3200" b="1">
                <a:latin typeface="Century Gothic"/>
              </a:rPr>
              <a:t>ARCH and GARCH Model  </a:t>
            </a:r>
            <a:endParaRPr lang="en-US"/>
          </a:p>
        </p:txBody>
      </p:sp>
      <p:sp>
        <p:nvSpPr>
          <p:cNvPr id="6" name="Rectangle 5">
            <a:extLst>
              <a:ext uri="{FF2B5EF4-FFF2-40B4-BE49-F238E27FC236}">
                <a16:creationId xmlns:a16="http://schemas.microsoft.com/office/drawing/2014/main" id="{552BA7AB-C7DF-4241-AA57-0A5D6DB92F4F}"/>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9D24F6-1E7C-48FB-AC05-B3449BD85415}"/>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7AB366-3908-4B74-B908-D014334A2031}"/>
              </a:ext>
            </a:extLst>
          </p:cNvPr>
          <p:cNvSpPr txBox="1"/>
          <p:nvPr/>
        </p:nvSpPr>
        <p:spPr>
          <a:xfrm>
            <a:off x="6907658" y="1676399"/>
            <a:ext cx="37963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tried ARCH(1), ARCH(2), ARCH(3) and ARCH(4), but the residuals are not white noise;</a:t>
            </a:r>
          </a:p>
          <a:p>
            <a:endParaRPr lang="en-US">
              <a:cs typeface="Calibri Light"/>
            </a:endParaRPr>
          </a:p>
          <a:p>
            <a:r>
              <a:rPr lang="en-US">
                <a:cs typeface="Calibri Light"/>
              </a:rPr>
              <a:t>AIC and BIC test:</a:t>
            </a:r>
          </a:p>
          <a:p>
            <a:r>
              <a:rPr lang="en-US">
                <a:cs typeface="Calibri Light"/>
              </a:rPr>
              <a:t>we got ARCH(5)</a:t>
            </a:r>
          </a:p>
          <a:p>
            <a:endParaRPr lang="en-US">
              <a:cs typeface="Calibri Light"/>
            </a:endParaRPr>
          </a:p>
          <a:p>
            <a:endParaRPr lang="en-US">
              <a:cs typeface="Calibri Light"/>
            </a:endParaRPr>
          </a:p>
          <a:p>
            <a:endParaRPr lang="en-US">
              <a:cs typeface="Calibri Light"/>
            </a:endParaRPr>
          </a:p>
        </p:txBody>
      </p:sp>
      <p:pic>
        <p:nvPicPr>
          <p:cNvPr id="19" name="Picture 19">
            <a:extLst>
              <a:ext uri="{FF2B5EF4-FFF2-40B4-BE49-F238E27FC236}">
                <a16:creationId xmlns:a16="http://schemas.microsoft.com/office/drawing/2014/main" id="{FBBB3CA5-6624-427D-B028-A2AFB9C69E6A}"/>
              </a:ext>
            </a:extLst>
          </p:cNvPr>
          <p:cNvPicPr>
            <a:picLocks noChangeAspect="1"/>
          </p:cNvPicPr>
          <p:nvPr/>
        </p:nvPicPr>
        <p:blipFill>
          <a:blip r:embed="rId2"/>
          <a:stretch>
            <a:fillRect/>
          </a:stretch>
        </p:blipFill>
        <p:spPr>
          <a:xfrm>
            <a:off x="6907658" y="3413352"/>
            <a:ext cx="3976098" cy="784738"/>
          </a:xfrm>
          <a:prstGeom prst="rect">
            <a:avLst/>
          </a:prstGeom>
        </p:spPr>
      </p:pic>
      <p:pic>
        <p:nvPicPr>
          <p:cNvPr id="3" name="Picture 3" descr="A screenshot of a cell phone&#10;&#10;Description generated with very high confidence">
            <a:extLst>
              <a:ext uri="{FF2B5EF4-FFF2-40B4-BE49-F238E27FC236}">
                <a16:creationId xmlns:a16="http://schemas.microsoft.com/office/drawing/2014/main" id="{B800771C-C0F1-4611-B3B0-264CC33A95A1}"/>
              </a:ext>
            </a:extLst>
          </p:cNvPr>
          <p:cNvPicPr>
            <a:picLocks noChangeAspect="1"/>
          </p:cNvPicPr>
          <p:nvPr/>
        </p:nvPicPr>
        <p:blipFill>
          <a:blip r:embed="rId3"/>
          <a:stretch>
            <a:fillRect/>
          </a:stretch>
        </p:blipFill>
        <p:spPr>
          <a:xfrm>
            <a:off x="101029" y="1546310"/>
            <a:ext cx="6424772" cy="3362974"/>
          </a:xfrm>
          <a:prstGeom prst="rect">
            <a:avLst/>
          </a:prstGeom>
        </p:spPr>
      </p:pic>
    </p:spTree>
    <p:extLst>
      <p:ext uri="{BB962C8B-B14F-4D97-AF65-F5344CB8AC3E}">
        <p14:creationId xmlns:p14="http://schemas.microsoft.com/office/powerpoint/2010/main" val="3529069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76F31D-FDAA-4773-96AD-A47B0BEC46FF}"/>
              </a:ext>
            </a:extLst>
          </p:cNvPr>
          <p:cNvSpPr/>
          <p:nvPr/>
        </p:nvSpPr>
        <p:spPr>
          <a:xfrm>
            <a:off x="4271827" y="522429"/>
            <a:ext cx="3475631" cy="584775"/>
          </a:xfrm>
          <a:prstGeom prst="rect">
            <a:avLst/>
          </a:prstGeom>
        </p:spPr>
        <p:txBody>
          <a:bodyPr wrap="none" anchor="t">
            <a:spAutoFit/>
          </a:bodyPr>
          <a:lstStyle/>
          <a:p>
            <a:pPr algn="ctr"/>
            <a:r>
              <a:rPr lang="en-US" sz="3200" b="1">
                <a:latin typeface="Century Gothic"/>
              </a:rPr>
              <a:t>ARCH(5) Model  </a:t>
            </a:r>
            <a:endParaRPr lang="en-US"/>
          </a:p>
        </p:txBody>
      </p:sp>
      <p:sp>
        <p:nvSpPr>
          <p:cNvPr id="6" name="Rectangle 5">
            <a:extLst>
              <a:ext uri="{FF2B5EF4-FFF2-40B4-BE49-F238E27FC236}">
                <a16:creationId xmlns:a16="http://schemas.microsoft.com/office/drawing/2014/main" id="{552BA7AB-C7DF-4241-AA57-0A5D6DB92F4F}"/>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9D24F6-1E7C-48FB-AC05-B3449BD85415}"/>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3" descr="A screenshot of a cell phone&#10;&#10;Description generated with high confidence">
            <a:extLst>
              <a:ext uri="{FF2B5EF4-FFF2-40B4-BE49-F238E27FC236}">
                <a16:creationId xmlns:a16="http://schemas.microsoft.com/office/drawing/2014/main" id="{0FFF96B0-FE97-49DF-9A3D-88DC70915DEE}"/>
              </a:ext>
            </a:extLst>
          </p:cNvPr>
          <p:cNvPicPr>
            <a:picLocks noChangeAspect="1"/>
          </p:cNvPicPr>
          <p:nvPr/>
        </p:nvPicPr>
        <p:blipFill>
          <a:blip r:embed="rId2"/>
          <a:stretch>
            <a:fillRect/>
          </a:stretch>
        </p:blipFill>
        <p:spPr>
          <a:xfrm>
            <a:off x="3049824" y="1351812"/>
            <a:ext cx="5677225" cy="4371170"/>
          </a:xfrm>
          <a:prstGeom prst="rect">
            <a:avLst/>
          </a:prstGeom>
        </p:spPr>
      </p:pic>
      <p:pic>
        <p:nvPicPr>
          <p:cNvPr id="11" name="Picture 11" descr="A picture containing sitting&#10;&#10;Description generated with very high confidence">
            <a:extLst>
              <a:ext uri="{FF2B5EF4-FFF2-40B4-BE49-F238E27FC236}">
                <a16:creationId xmlns:a16="http://schemas.microsoft.com/office/drawing/2014/main" id="{A4AA75AB-45D8-401C-B54C-71218126343D}"/>
              </a:ext>
            </a:extLst>
          </p:cNvPr>
          <p:cNvPicPr>
            <a:picLocks noChangeAspect="1"/>
          </p:cNvPicPr>
          <p:nvPr/>
        </p:nvPicPr>
        <p:blipFill>
          <a:blip r:embed="rId3"/>
          <a:stretch>
            <a:fillRect/>
          </a:stretch>
        </p:blipFill>
        <p:spPr>
          <a:xfrm>
            <a:off x="3007877" y="1382346"/>
            <a:ext cx="5619020" cy="4322828"/>
          </a:xfrm>
          <a:prstGeom prst="rect">
            <a:avLst/>
          </a:prstGeom>
        </p:spPr>
      </p:pic>
      <p:pic>
        <p:nvPicPr>
          <p:cNvPr id="17" name="Picture 17" descr="A screenshot of a cell phone&#10;&#10;Description generated with very high confidence">
            <a:extLst>
              <a:ext uri="{FF2B5EF4-FFF2-40B4-BE49-F238E27FC236}">
                <a16:creationId xmlns:a16="http://schemas.microsoft.com/office/drawing/2014/main" id="{CFC1C88A-3548-4562-9E9C-0D3B2A2BF3CE}"/>
              </a:ext>
            </a:extLst>
          </p:cNvPr>
          <p:cNvPicPr>
            <a:picLocks noChangeAspect="1"/>
          </p:cNvPicPr>
          <p:nvPr/>
        </p:nvPicPr>
        <p:blipFill>
          <a:blip r:embed="rId4"/>
          <a:stretch>
            <a:fillRect/>
          </a:stretch>
        </p:blipFill>
        <p:spPr>
          <a:xfrm>
            <a:off x="3047703" y="3966588"/>
            <a:ext cx="5685708" cy="1995131"/>
          </a:xfrm>
          <a:prstGeom prst="rect">
            <a:avLst/>
          </a:prstGeom>
        </p:spPr>
      </p:pic>
      <p:pic>
        <p:nvPicPr>
          <p:cNvPr id="15" name="Picture 15" descr="A screenshot of a cell phone&#10;&#10;Description generated with very high confidence">
            <a:extLst>
              <a:ext uri="{FF2B5EF4-FFF2-40B4-BE49-F238E27FC236}">
                <a16:creationId xmlns:a16="http://schemas.microsoft.com/office/drawing/2014/main" id="{86F7AA24-E010-44BC-A07C-6104B868930D}"/>
              </a:ext>
            </a:extLst>
          </p:cNvPr>
          <p:cNvPicPr>
            <a:picLocks noChangeAspect="1"/>
          </p:cNvPicPr>
          <p:nvPr/>
        </p:nvPicPr>
        <p:blipFill>
          <a:blip r:embed="rId5"/>
          <a:stretch>
            <a:fillRect/>
          </a:stretch>
        </p:blipFill>
        <p:spPr>
          <a:xfrm>
            <a:off x="3007877" y="1109089"/>
            <a:ext cx="5674161" cy="2893057"/>
          </a:xfrm>
          <a:prstGeom prst="rect">
            <a:avLst/>
          </a:prstGeom>
        </p:spPr>
      </p:pic>
      <p:pic>
        <p:nvPicPr>
          <p:cNvPr id="2" name="Picture 3" descr="A screenshot of a cell phone&#10;&#10;Description generated with very high confidence">
            <a:extLst>
              <a:ext uri="{FF2B5EF4-FFF2-40B4-BE49-F238E27FC236}">
                <a16:creationId xmlns:a16="http://schemas.microsoft.com/office/drawing/2014/main" id="{65664620-AC1C-48A1-965E-F782B1D8A823}"/>
              </a:ext>
            </a:extLst>
          </p:cNvPr>
          <p:cNvPicPr>
            <a:picLocks noChangeAspect="1"/>
          </p:cNvPicPr>
          <p:nvPr/>
        </p:nvPicPr>
        <p:blipFill>
          <a:blip r:embed="rId6"/>
          <a:stretch>
            <a:fillRect/>
          </a:stretch>
        </p:blipFill>
        <p:spPr>
          <a:xfrm>
            <a:off x="2566827" y="1109957"/>
            <a:ext cx="6998413" cy="4792198"/>
          </a:xfrm>
          <a:prstGeom prst="rect">
            <a:avLst/>
          </a:prstGeom>
        </p:spPr>
      </p:pic>
      <p:sp>
        <p:nvSpPr>
          <p:cNvPr id="8" name="TextBox 7">
            <a:extLst>
              <a:ext uri="{FF2B5EF4-FFF2-40B4-BE49-F238E27FC236}">
                <a16:creationId xmlns:a16="http://schemas.microsoft.com/office/drawing/2014/main" id="{518F5687-A309-47FA-AFB4-8222A66938C6}"/>
              </a:ext>
            </a:extLst>
          </p:cNvPr>
          <p:cNvSpPr txBox="1"/>
          <p:nvPr/>
        </p:nvSpPr>
        <p:spPr>
          <a:xfrm>
            <a:off x="9561816" y="290073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Implied volatility forecast:</a:t>
            </a:r>
          </a:p>
          <a:p>
            <a:r>
              <a:rPr lang="en-US">
                <a:cs typeface="Calibri Light"/>
              </a:rPr>
              <a:t>0.03056744</a:t>
            </a:r>
            <a:endParaRPr lang="en-US"/>
          </a:p>
        </p:txBody>
      </p:sp>
    </p:spTree>
    <p:extLst>
      <p:ext uri="{BB962C8B-B14F-4D97-AF65-F5344CB8AC3E}">
        <p14:creationId xmlns:p14="http://schemas.microsoft.com/office/powerpoint/2010/main" val="115641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52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anim calcmode="lin" valueType="num">
                                      <p:cBhvr>
                                        <p:cTn id="16" dur="500" fill="hold"/>
                                        <p:tgtEl>
                                          <p:spTgt spid="11"/>
                                        </p:tgtEl>
                                        <p:attrNameLst>
                                          <p:attrName>ppt_x</p:attrName>
                                        </p:attrNameLst>
                                      </p:cBhvr>
                                      <p:tavLst>
                                        <p:tav tm="0">
                                          <p:val>
                                            <p:fltVal val="0.5"/>
                                          </p:val>
                                        </p:tav>
                                        <p:tav tm="100000">
                                          <p:val>
                                            <p:strVal val="#ppt_x"/>
                                          </p:val>
                                        </p:tav>
                                      </p:tavLst>
                                    </p:anim>
                                    <p:anim calcmode="lin" valueType="num">
                                      <p:cBhvr>
                                        <p:cTn id="17" dur="500" fill="hold"/>
                                        <p:tgtEl>
                                          <p:spTgt spid="11"/>
                                        </p:tgtEl>
                                        <p:attrNameLst>
                                          <p:attrName>ppt_y</p:attrName>
                                        </p:attrNameLst>
                                      </p:cBhvr>
                                      <p:tavLst>
                                        <p:tav tm="0">
                                          <p:val>
                                            <p:fltVal val="0.5"/>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76F31D-FDAA-4773-96AD-A47B0BEC46FF}"/>
              </a:ext>
            </a:extLst>
          </p:cNvPr>
          <p:cNvSpPr/>
          <p:nvPr/>
        </p:nvSpPr>
        <p:spPr>
          <a:xfrm>
            <a:off x="4078666" y="522429"/>
            <a:ext cx="3861956" cy="584775"/>
          </a:xfrm>
          <a:prstGeom prst="rect">
            <a:avLst/>
          </a:prstGeom>
        </p:spPr>
        <p:txBody>
          <a:bodyPr wrap="none" anchor="t">
            <a:spAutoFit/>
          </a:bodyPr>
          <a:lstStyle/>
          <a:p>
            <a:pPr algn="ctr"/>
            <a:r>
              <a:rPr lang="en-US" sz="3200" b="1">
                <a:latin typeface="Century Gothic"/>
              </a:rPr>
              <a:t>GRCH(1,1) Model  </a:t>
            </a:r>
            <a:endParaRPr lang="en-US"/>
          </a:p>
        </p:txBody>
      </p:sp>
      <p:sp>
        <p:nvSpPr>
          <p:cNvPr id="6" name="Rectangle 5">
            <a:extLst>
              <a:ext uri="{FF2B5EF4-FFF2-40B4-BE49-F238E27FC236}">
                <a16:creationId xmlns:a16="http://schemas.microsoft.com/office/drawing/2014/main" id="{552BA7AB-C7DF-4241-AA57-0A5D6DB92F4F}"/>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9D24F6-1E7C-48FB-AC05-B3449BD85415}"/>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screenshot of a cell phone&#10;&#10;Description generated with very high confidence">
            <a:extLst>
              <a:ext uri="{FF2B5EF4-FFF2-40B4-BE49-F238E27FC236}">
                <a16:creationId xmlns:a16="http://schemas.microsoft.com/office/drawing/2014/main" id="{573E1730-AC9C-4E0E-BE02-ACAA225ABA9F}"/>
              </a:ext>
            </a:extLst>
          </p:cNvPr>
          <p:cNvPicPr>
            <a:picLocks noChangeAspect="1"/>
          </p:cNvPicPr>
          <p:nvPr/>
        </p:nvPicPr>
        <p:blipFill>
          <a:blip r:embed="rId2"/>
          <a:stretch>
            <a:fillRect/>
          </a:stretch>
        </p:blipFill>
        <p:spPr>
          <a:xfrm>
            <a:off x="3281384" y="1692870"/>
            <a:ext cx="4847438" cy="3989973"/>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F566AF9E-E346-480D-B2FA-B66087D186BD}"/>
              </a:ext>
            </a:extLst>
          </p:cNvPr>
          <p:cNvPicPr>
            <a:picLocks noChangeAspect="1"/>
          </p:cNvPicPr>
          <p:nvPr/>
        </p:nvPicPr>
        <p:blipFill>
          <a:blip r:embed="rId3"/>
          <a:stretch>
            <a:fillRect/>
          </a:stretch>
        </p:blipFill>
        <p:spPr>
          <a:xfrm>
            <a:off x="3279970" y="1693061"/>
            <a:ext cx="4847439" cy="4034048"/>
          </a:xfrm>
          <a:prstGeom prst="rect">
            <a:avLst/>
          </a:prstGeom>
        </p:spPr>
      </p:pic>
      <p:pic>
        <p:nvPicPr>
          <p:cNvPr id="10" name="Picture 11" descr="A close up of text on a white background&#10;&#10;Description generated with very high confidence">
            <a:extLst>
              <a:ext uri="{FF2B5EF4-FFF2-40B4-BE49-F238E27FC236}">
                <a16:creationId xmlns:a16="http://schemas.microsoft.com/office/drawing/2014/main" id="{578E0C62-E858-4D7A-9292-4F51B2447032}"/>
              </a:ext>
            </a:extLst>
          </p:cNvPr>
          <p:cNvPicPr>
            <a:picLocks noChangeAspect="1"/>
          </p:cNvPicPr>
          <p:nvPr/>
        </p:nvPicPr>
        <p:blipFill>
          <a:blip r:embed="rId4"/>
          <a:stretch>
            <a:fillRect/>
          </a:stretch>
        </p:blipFill>
        <p:spPr>
          <a:xfrm>
            <a:off x="3228442" y="1594812"/>
            <a:ext cx="5169015" cy="2178545"/>
          </a:xfrm>
          <a:prstGeom prst="rect">
            <a:avLst/>
          </a:prstGeom>
        </p:spPr>
      </p:pic>
      <p:pic>
        <p:nvPicPr>
          <p:cNvPr id="14" name="Picture 15" descr="A screenshot of a cell phone&#10;&#10;Description generated with very high confidence">
            <a:extLst>
              <a:ext uri="{FF2B5EF4-FFF2-40B4-BE49-F238E27FC236}">
                <a16:creationId xmlns:a16="http://schemas.microsoft.com/office/drawing/2014/main" id="{D21F51BD-6363-4AC0-9BB4-BB5A8FA9B4BE}"/>
              </a:ext>
            </a:extLst>
          </p:cNvPr>
          <p:cNvPicPr>
            <a:picLocks noChangeAspect="1"/>
          </p:cNvPicPr>
          <p:nvPr/>
        </p:nvPicPr>
        <p:blipFill>
          <a:blip r:embed="rId5"/>
          <a:stretch>
            <a:fillRect/>
          </a:stretch>
        </p:blipFill>
        <p:spPr>
          <a:xfrm>
            <a:off x="3284290" y="3872711"/>
            <a:ext cx="5189989" cy="1852984"/>
          </a:xfrm>
          <a:prstGeom prst="rect">
            <a:avLst/>
          </a:prstGeom>
        </p:spPr>
      </p:pic>
      <p:pic>
        <p:nvPicPr>
          <p:cNvPr id="4" name="Picture 8" descr="A drawing of a person&#10;&#10;Description generated with high confidence">
            <a:extLst>
              <a:ext uri="{FF2B5EF4-FFF2-40B4-BE49-F238E27FC236}">
                <a16:creationId xmlns:a16="http://schemas.microsoft.com/office/drawing/2014/main" id="{B2F2848A-4D8A-4E51-89A1-A3F1F2D26D8C}"/>
              </a:ext>
            </a:extLst>
          </p:cNvPr>
          <p:cNvPicPr>
            <a:picLocks noChangeAspect="1"/>
          </p:cNvPicPr>
          <p:nvPr/>
        </p:nvPicPr>
        <p:blipFill>
          <a:blip r:embed="rId6"/>
          <a:stretch>
            <a:fillRect/>
          </a:stretch>
        </p:blipFill>
        <p:spPr>
          <a:xfrm>
            <a:off x="4604535" y="1100575"/>
            <a:ext cx="2743200" cy="410198"/>
          </a:xfrm>
          <a:prstGeom prst="rect">
            <a:avLst/>
          </a:prstGeom>
        </p:spPr>
      </p:pic>
      <p:pic>
        <p:nvPicPr>
          <p:cNvPr id="9" name="Picture 10" descr="A screenshot of a cell phone&#10;&#10;Description generated with very high confidence">
            <a:extLst>
              <a:ext uri="{FF2B5EF4-FFF2-40B4-BE49-F238E27FC236}">
                <a16:creationId xmlns:a16="http://schemas.microsoft.com/office/drawing/2014/main" id="{4E7AFA2A-BF29-4B4F-AB7A-AB519FD1E484}"/>
              </a:ext>
            </a:extLst>
          </p:cNvPr>
          <p:cNvPicPr>
            <a:picLocks noChangeAspect="1"/>
          </p:cNvPicPr>
          <p:nvPr/>
        </p:nvPicPr>
        <p:blipFill>
          <a:blip r:embed="rId7"/>
          <a:stretch>
            <a:fillRect/>
          </a:stretch>
        </p:blipFill>
        <p:spPr>
          <a:xfrm>
            <a:off x="2669568" y="1501870"/>
            <a:ext cx="6416211" cy="4419338"/>
          </a:xfrm>
          <a:prstGeom prst="rect">
            <a:avLst/>
          </a:prstGeom>
        </p:spPr>
      </p:pic>
      <p:sp>
        <p:nvSpPr>
          <p:cNvPr id="15" name="TextBox 14">
            <a:extLst>
              <a:ext uri="{FF2B5EF4-FFF2-40B4-BE49-F238E27FC236}">
                <a16:creationId xmlns:a16="http://schemas.microsoft.com/office/drawing/2014/main" id="{B01F1F10-96DF-4C12-9910-F04E4D5B64C1}"/>
              </a:ext>
            </a:extLst>
          </p:cNvPr>
          <p:cNvSpPr txBox="1"/>
          <p:nvPr/>
        </p:nvSpPr>
        <p:spPr>
          <a:xfrm>
            <a:off x="9227906" y="323464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Implied volatility forecast:</a:t>
            </a:r>
          </a:p>
          <a:p>
            <a:r>
              <a:rPr lang="en-US">
                <a:cs typeface="Calibri Light"/>
              </a:rPr>
              <a:t>0.03452849</a:t>
            </a:r>
            <a:endParaRPr lang="en-US"/>
          </a:p>
        </p:txBody>
      </p:sp>
    </p:spTree>
    <p:extLst>
      <p:ext uri="{BB962C8B-B14F-4D97-AF65-F5344CB8AC3E}">
        <p14:creationId xmlns:p14="http://schemas.microsoft.com/office/powerpoint/2010/main" val="231675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inomial Lattice with CRR formulae">
            <a:extLst>
              <a:ext uri="{FF2B5EF4-FFF2-40B4-BE49-F238E27FC236}">
                <a16:creationId xmlns:a16="http://schemas.microsoft.com/office/drawing/2014/main" id="{CE17BDA9-65D6-4C6E-BF52-93F93680F8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58" t="3019" r="46827" b="4445"/>
          <a:stretch/>
        </p:blipFill>
        <p:spPr bwMode="auto">
          <a:xfrm>
            <a:off x="772714" y="936337"/>
            <a:ext cx="3915240" cy="43399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5B5DE8-E61C-4463-A249-BC184A495893}"/>
              </a:ext>
            </a:extLst>
          </p:cNvPr>
          <p:cNvSpPr/>
          <p:nvPr/>
        </p:nvSpPr>
        <p:spPr>
          <a:xfrm>
            <a:off x="5108357" y="936337"/>
            <a:ext cx="6421655" cy="1077218"/>
          </a:xfrm>
          <a:prstGeom prst="rect">
            <a:avLst/>
          </a:prstGeom>
        </p:spPr>
        <p:txBody>
          <a:bodyPr wrap="square">
            <a:spAutoFit/>
          </a:bodyPr>
          <a:lstStyle/>
          <a:p>
            <a:pPr lvl="0" algn="ctr"/>
            <a:r>
              <a:rPr lang="en-US" sz="3200">
                <a:solidFill>
                  <a:prstClr val="black"/>
                </a:solidFill>
                <a:latin typeface="Century Gothic"/>
              </a:rPr>
              <a:t>b) </a:t>
            </a:r>
            <a:r>
              <a:rPr lang="en-US" sz="3200" b="1">
                <a:solidFill>
                  <a:prstClr val="black"/>
                </a:solidFill>
                <a:latin typeface="Century Gothic"/>
              </a:rPr>
              <a:t>American Call Option Price</a:t>
            </a:r>
            <a:r>
              <a:rPr lang="en-US" sz="3200">
                <a:solidFill>
                  <a:prstClr val="black"/>
                </a:solidFill>
                <a:latin typeface="Century Gothic"/>
              </a:rPr>
              <a:t> - Binomial Tree Approach</a:t>
            </a:r>
            <a:endParaRPr lang="en-US" sz="3600">
              <a:solidFill>
                <a:prstClr val="black"/>
              </a:solidFill>
              <a:latin typeface="Century Gothic"/>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36050E-463B-48C4-B99B-D16E9EF9090E}"/>
                  </a:ext>
                </a:extLst>
              </p:cNvPr>
              <p:cNvSpPr txBox="1"/>
              <p:nvPr/>
            </p:nvSpPr>
            <p:spPr>
              <a:xfrm>
                <a:off x="1262293" y="5478657"/>
                <a:ext cx="3311361" cy="8860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𝜎</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𝑡</m:t>
                              </m:r>
                            </m:e>
                          </m:rad>
                        </m:sup>
                      </m:sSup>
                      <m:r>
                        <a:rPr lang="en-US" sz="2000" b="0" i="0" smtClean="0">
                          <a:latin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𝜎</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𝑡</m:t>
                              </m:r>
                            </m:e>
                          </m:rad>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𝑢</m:t>
                          </m:r>
                        </m:den>
                      </m:f>
                    </m:oMath>
                  </m:oMathPara>
                </a14:m>
                <a:endParaRPr lang="en-US" sz="2000"/>
              </a:p>
              <a:p>
                <a:pPr algn="ctr"/>
                <a14:m>
                  <m:oMath xmlns:m="http://schemas.openxmlformats.org/officeDocument/2006/math">
                    <m:r>
                      <a:rPr lang="en-US" sz="2000" i="1">
                        <a:latin typeface="Cambria Math" panose="02040503050406030204" pitchFamily="18" charset="0"/>
                        <a:ea typeface="Cambria Math" panose="02040503050406030204" pitchFamily="18" charset="0"/>
                      </a:rPr>
                      <m:t>𝜎</m:t>
                    </m:r>
                  </m:oMath>
                </a14:m>
                <a:r>
                  <a:rPr lang="en-US" sz="2000"/>
                  <a:t>: Stock Volatility</a:t>
                </a:r>
              </a:p>
            </p:txBody>
          </p:sp>
        </mc:Choice>
        <mc:Fallback xmlns="">
          <p:sp>
            <p:nvSpPr>
              <p:cNvPr id="4" name="TextBox 3">
                <a:extLst>
                  <a:ext uri="{FF2B5EF4-FFF2-40B4-BE49-F238E27FC236}">
                    <a16:creationId xmlns:a16="http://schemas.microsoft.com/office/drawing/2014/main" id="{C636050E-463B-48C4-B99B-D16E9EF9090E}"/>
                  </a:ext>
                </a:extLst>
              </p:cNvPr>
              <p:cNvSpPr txBox="1">
                <a:spLocks noRot="1" noChangeAspect="1" noMove="1" noResize="1" noEditPoints="1" noAdjustHandles="1" noChangeArrowheads="1" noChangeShapeType="1" noTextEdit="1"/>
              </p:cNvSpPr>
              <p:nvPr/>
            </p:nvSpPr>
            <p:spPr>
              <a:xfrm>
                <a:off x="1262293" y="5478657"/>
                <a:ext cx="3311361" cy="886012"/>
              </a:xfrm>
              <a:prstGeom prst="rect">
                <a:avLst/>
              </a:prstGeom>
              <a:blipFill>
                <a:blip r:embed="rId3"/>
                <a:stretch>
                  <a:fillRect b="-16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CA38449-AE8B-43D2-974B-176C68C3F01A}"/>
                  </a:ext>
                </a:extLst>
              </p:cNvPr>
              <p:cNvSpPr/>
              <p:nvPr/>
            </p:nvSpPr>
            <p:spPr>
              <a:xfrm>
                <a:off x="5273886" y="2120582"/>
                <a:ext cx="6145400" cy="3765005"/>
              </a:xfrm>
              <a:prstGeom prst="rect">
                <a:avLst/>
              </a:prstGeom>
            </p:spPr>
            <p:txBody>
              <a:bodyPr wrap="none">
                <a:spAutoFit/>
              </a:bodyPr>
              <a:lstStyle/>
              <a:p>
                <a:pPr>
                  <a:lnSpc>
                    <a:spcPct val="250000"/>
                  </a:lnSpc>
                </a:pPr>
                <a:r>
                  <a:rPr lang="en-US" sz="2400"/>
                  <a:t>Maturity Date: July 1</a:t>
                </a:r>
                <a:r>
                  <a:rPr lang="en-US" sz="2400" baseline="30000"/>
                  <a:t>st</a:t>
                </a:r>
                <a:r>
                  <a:rPr lang="en-US" sz="2400"/>
                  <a:t>    (from April 1</a:t>
                </a:r>
                <a:r>
                  <a:rPr lang="en-US" sz="2400" baseline="30000"/>
                  <a:t>st</a:t>
                </a:r>
                <a:r>
                  <a:rPr lang="en-US" sz="2400"/>
                  <a:t> , T = 0.25)</a:t>
                </a:r>
              </a:p>
              <a:p>
                <a:pPr>
                  <a:lnSpc>
                    <a:spcPct val="250000"/>
                  </a:lnSpc>
                </a:pPr>
                <a:r>
                  <a:rPr lang="en-US" sz="2400"/>
                  <a:t>Number of Steps: N = 2,000</a:t>
                </a:r>
              </a:p>
              <a:p>
                <a:pPr>
                  <a:lnSpc>
                    <a:spcPct val="250000"/>
                  </a:lnSpc>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=0.03,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=$1640, </m:t>
                      </m:r>
                      <m:r>
                        <a:rPr lang="en-US" sz="2400" b="0" i="1" smtClean="0">
                          <a:latin typeface="Cambria Math" panose="02040503050406030204" pitchFamily="18" charset="0"/>
                        </a:rPr>
                        <m:t>𝐾</m:t>
                      </m:r>
                      <m:r>
                        <a:rPr lang="en-US" sz="2400" b="0" i="1" smtClean="0">
                          <a:latin typeface="Cambria Math" panose="02040503050406030204" pitchFamily="18" charset="0"/>
                        </a:rPr>
                        <m:t>=$1750</m:t>
                      </m:r>
                    </m:oMath>
                  </m:oMathPara>
                </a14:m>
                <a:endParaRPr lang="en-US" sz="2400"/>
              </a:p>
              <a:p>
                <a:pPr>
                  <a:lnSpc>
                    <a:spcPct val="250000"/>
                  </a:lnSpc>
                </a:pPr>
                <a:r>
                  <a:rPr lang="en-US" sz="2400"/>
                  <a:t>Price of American Call Option: </a:t>
                </a:r>
                <a:r>
                  <a:rPr lang="en-US" sz="2800" b="1">
                    <a:effectLst>
                      <a:outerShdw blurRad="38100" dist="38100" dir="2700000" algn="tl">
                        <a:srgbClr val="000000">
                          <a:alpha val="43137"/>
                        </a:srgbClr>
                      </a:outerShdw>
                    </a:effectLst>
                  </a:rPr>
                  <a:t>$77.3925</a:t>
                </a:r>
              </a:p>
            </p:txBody>
          </p:sp>
        </mc:Choice>
        <mc:Fallback xmlns="">
          <p:sp>
            <p:nvSpPr>
              <p:cNvPr id="6" name="Rectangle 5">
                <a:extLst>
                  <a:ext uri="{FF2B5EF4-FFF2-40B4-BE49-F238E27FC236}">
                    <a16:creationId xmlns:a16="http://schemas.microsoft.com/office/drawing/2014/main" id="{3CA38449-AE8B-43D2-974B-176C68C3F01A}"/>
                  </a:ext>
                </a:extLst>
              </p:cNvPr>
              <p:cNvSpPr>
                <a:spLocks noRot="1" noChangeAspect="1" noMove="1" noResize="1" noEditPoints="1" noAdjustHandles="1" noChangeArrowheads="1" noChangeShapeType="1" noTextEdit="1"/>
              </p:cNvSpPr>
              <p:nvPr/>
            </p:nvSpPr>
            <p:spPr>
              <a:xfrm>
                <a:off x="5273886" y="2120582"/>
                <a:ext cx="6145400" cy="3765005"/>
              </a:xfrm>
              <a:prstGeom prst="rect">
                <a:avLst/>
              </a:prstGeom>
              <a:blipFill>
                <a:blip r:embed="rId4"/>
                <a:stretch>
                  <a:fillRect l="-1488" r="-496" b="-453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1FBF5FB-F73C-4A3D-85D7-DEF404E6F133}"/>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68D6D5-2F88-4EFC-93AE-A31DBF20F21F}"/>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440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B8BFB-97C5-4886-BC36-C284FD741163}"/>
              </a:ext>
            </a:extLst>
          </p:cNvPr>
          <p:cNvPicPr>
            <a:picLocks noChangeAspect="1"/>
          </p:cNvPicPr>
          <p:nvPr/>
        </p:nvPicPr>
        <p:blipFill rotWithShape="1">
          <a:blip r:embed="rId2"/>
          <a:srcRect l="5903" t="10122" r="8540" b="5324"/>
          <a:stretch/>
        </p:blipFill>
        <p:spPr>
          <a:xfrm>
            <a:off x="2030885" y="434406"/>
            <a:ext cx="8643937" cy="5572124"/>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9655C07-D5A3-4DF0-AFA4-4A95CFBAD599}"/>
                  </a:ext>
                </a:extLst>
              </p:cNvPr>
              <p:cNvSpPr/>
              <p:nvPr/>
            </p:nvSpPr>
            <p:spPr>
              <a:xfrm>
                <a:off x="3281649" y="6167182"/>
                <a:ext cx="6252161" cy="461665"/>
              </a:xfrm>
              <a:prstGeom prst="rect">
                <a:avLst/>
              </a:prstGeom>
            </p:spPr>
            <p:txBody>
              <a:bodyPr wrap="none">
                <a:spAutoFit/>
              </a:bodyPr>
              <a:lstStyle/>
              <a:p>
                <a:pPr algn="ctr"/>
                <a:r>
                  <a:rPr lang="en-US" sz="2400">
                    <a:solidFill>
                      <a:prstClr val="black"/>
                    </a:solidFill>
                  </a:rPr>
                  <a:t>Plot of absolute value of </a:t>
                </a:r>
                <a14:m>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𝐸𝑟𝑟𝑜𝑟</m:t>
                        </m:r>
                      </m:e>
                      <m:sub>
                        <m:r>
                          <a:rPr lang="en-US" sz="2400" b="0" i="1" smtClean="0">
                            <a:solidFill>
                              <a:prstClr val="black"/>
                            </a:solidFill>
                            <a:latin typeface="Cambria Math" panose="02040503050406030204" pitchFamily="18" charset="0"/>
                          </a:rPr>
                          <m:t>𝑛</m:t>
                        </m:r>
                      </m:sub>
                    </m:sSub>
                    <m:r>
                      <a:rPr lang="en-US" sz="2400" b="0" i="1" smtClean="0">
                        <a:solidFill>
                          <a:prstClr val="black"/>
                        </a:solidFill>
                        <a:latin typeface="Cambria Math" panose="02040503050406030204" pitchFamily="18" charset="0"/>
                      </a:rPr>
                      <m:t>= </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𝑒𝑥𝑎𝑐𝑡</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𝑉</m:t>
                        </m:r>
                      </m:e>
                      <m:sub>
                        <m:r>
                          <a:rPr lang="en-US" sz="2400" b="0" i="1" smtClean="0">
                            <a:solidFill>
                              <a:prstClr val="black"/>
                            </a:solidFill>
                            <a:latin typeface="Cambria Math" panose="02040503050406030204" pitchFamily="18" charset="0"/>
                          </a:rPr>
                          <m:t>𝑛</m:t>
                        </m:r>
                      </m:sub>
                    </m:sSub>
                  </m:oMath>
                </a14:m>
                <a:endParaRPr lang="en-US"/>
              </a:p>
            </p:txBody>
          </p:sp>
        </mc:Choice>
        <mc:Fallback xmlns="">
          <p:sp>
            <p:nvSpPr>
              <p:cNvPr id="4" name="Rectangle 3">
                <a:extLst>
                  <a:ext uri="{FF2B5EF4-FFF2-40B4-BE49-F238E27FC236}">
                    <a16:creationId xmlns:a16="http://schemas.microsoft.com/office/drawing/2014/main" id="{39655C07-D5A3-4DF0-AFA4-4A95CFBAD599}"/>
                  </a:ext>
                </a:extLst>
              </p:cNvPr>
              <p:cNvSpPr>
                <a:spLocks noRot="1" noChangeAspect="1" noMove="1" noResize="1" noEditPoints="1" noAdjustHandles="1" noChangeArrowheads="1" noChangeShapeType="1" noTextEdit="1"/>
              </p:cNvSpPr>
              <p:nvPr/>
            </p:nvSpPr>
            <p:spPr>
              <a:xfrm>
                <a:off x="3281649" y="6167182"/>
                <a:ext cx="6252161" cy="461665"/>
              </a:xfrm>
              <a:prstGeom prst="rect">
                <a:avLst/>
              </a:prstGeom>
              <a:blipFill>
                <a:blip r:embed="rId3"/>
                <a:stretch>
                  <a:fillRect t="-10667" b="-30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BAF5FD3-8121-44CE-B3AC-8E6457E98F36}"/>
              </a:ext>
              <a:ext uri="{C183D7F6-B498-43B3-948B-1728B52AA6E4}">
                <adec:decorative xmlns:adec="http://schemas.microsoft.com/office/drawing/2017/decorative" val="1"/>
              </a:ext>
            </a:extLst>
          </p:cNvPr>
          <p:cNvSpPr/>
          <p:nvPr/>
        </p:nvSpPr>
        <p:spPr>
          <a:xfrm>
            <a:off x="11607800" y="6349"/>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F6AE5E-7618-4E3F-B02E-9DD5D0CBA535}"/>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95F9DD-C3CE-4273-A222-F539582424A2}"/>
              </a:ext>
            </a:extLst>
          </p:cNvPr>
          <p:cNvSpPr txBox="1"/>
          <p:nvPr/>
        </p:nvSpPr>
        <p:spPr>
          <a:xfrm>
            <a:off x="357883" y="3371634"/>
            <a:ext cx="29829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Sawtooth Pattern</a:t>
            </a:r>
          </a:p>
        </p:txBody>
      </p:sp>
    </p:spTree>
    <p:extLst>
      <p:ext uri="{BB962C8B-B14F-4D97-AF65-F5344CB8AC3E}">
        <p14:creationId xmlns:p14="http://schemas.microsoft.com/office/powerpoint/2010/main" val="691237375"/>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1279</Words>
  <Application>Microsoft Office PowerPoint</Application>
  <PresentationFormat>Widescreen</PresentationFormat>
  <Paragraphs>210</Paragraphs>
  <Slides>20</Slides>
  <Notes>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Roboto</vt:lpstr>
      <vt:lpstr>Arial</vt:lpstr>
      <vt:lpstr>Calibri</vt:lpstr>
      <vt:lpstr>Calibri Light</vt:lpstr>
      <vt:lpstr>Cambria Math</vt:lpstr>
      <vt:lpstr>Century Gothic</vt:lpstr>
      <vt:lpstr>Office Theme</vt:lpstr>
      <vt:lpstr>Balanced scorecard slide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Balanced scorecard slide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Balanced scorecard slide 4</vt:lpstr>
      <vt:lpstr>Balanced scorecard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Balanced scorecard slide 1</dc:title>
  <dc:creator/>
  <cp:revision>1</cp:revision>
  <dcterms:created xsi:type="dcterms:W3CDTF">2019-04-10T20:33:12Z</dcterms:created>
  <dcterms:modified xsi:type="dcterms:W3CDTF">2019-11-18T04:23:05Z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